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 01" initials="A0" lastIdx="1" clrIdx="0">
    <p:extLst>
      <p:ext uri="{19B8F6BF-5375-455C-9EA6-DF929625EA0E}">
        <p15:presenceInfo xmlns:p15="http://schemas.microsoft.com/office/powerpoint/2012/main" userId="Ami 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c:style val="2"/>
  <c:chart>
    <c:autoTitleDeleted val="1"/>
    <c:plotArea>
      <c:layout>
        <c:manualLayout>
          <c:layoutTarget val="inner"/>
          <c:xMode val="edge"/>
          <c:yMode val="edge"/>
          <c:x val="7.9952503463289096E-2"/>
          <c:y val="4.8855322161907001E-2"/>
          <c:w val="0.68889768454383504"/>
          <c:h val="0.82652820391786597"/>
        </c:manualLayout>
      </c:layout>
      <c:pieChart>
        <c:varyColors val="1"/>
        <c:ser>
          <c:idx val="0"/>
          <c:order val="0"/>
          <c:tx>
            <c:strRef>
              <c:f>label 0</c:f>
              <c:strCache>
                <c:ptCount val="1"/>
                <c:pt idx="0">
                  <c:v>Ventas</c:v>
                </c:pt>
              </c:strCache>
            </c:strRef>
          </c:tx>
          <c:spPr>
            <a:solidFill>
              <a:srgbClr val="4472C4"/>
            </a:solidFill>
            <a:ln>
              <a:noFill/>
            </a:ln>
          </c:spPr>
          <c:dPt>
            <c:idx val="0"/>
            <c:bubble3D val="0"/>
            <c:spPr>
              <a:solidFill>
                <a:srgbClr val="31528D"/>
              </a:solidFill>
              <a:ln>
                <a:noFill/>
              </a:ln>
            </c:spPr>
            <c:extLst>
              <c:ext xmlns:c16="http://schemas.microsoft.com/office/drawing/2014/chart" uri="{C3380CC4-5D6E-409C-BE32-E72D297353CC}">
                <c16:uniqueId val="{00000001-870B-4DD0-9067-120A831874C2}"/>
              </c:ext>
            </c:extLst>
          </c:dPt>
          <c:dPt>
            <c:idx val="1"/>
            <c:bubble3D val="0"/>
            <c:spPr>
              <a:solidFill>
                <a:srgbClr val="385EA2"/>
              </a:solidFill>
              <a:ln>
                <a:noFill/>
              </a:ln>
            </c:spPr>
            <c:extLst>
              <c:ext xmlns:c16="http://schemas.microsoft.com/office/drawing/2014/chart" uri="{C3380CC4-5D6E-409C-BE32-E72D297353CC}">
                <c16:uniqueId val="{00000003-870B-4DD0-9067-120A831874C2}"/>
              </c:ext>
            </c:extLst>
          </c:dPt>
          <c:dPt>
            <c:idx val="2"/>
            <c:bubble3D val="0"/>
            <c:spPr>
              <a:solidFill>
                <a:srgbClr val="3E68B4"/>
              </a:solidFill>
              <a:ln>
                <a:noFill/>
              </a:ln>
            </c:spPr>
            <c:extLst>
              <c:ext xmlns:c16="http://schemas.microsoft.com/office/drawing/2014/chart" uri="{C3380CC4-5D6E-409C-BE32-E72D297353CC}">
                <c16:uniqueId val="{00000005-870B-4DD0-9067-120A831874C2}"/>
              </c:ext>
            </c:extLst>
          </c:dPt>
          <c:dPt>
            <c:idx val="3"/>
            <c:bubble3D val="0"/>
            <c:extLst>
              <c:ext xmlns:c16="http://schemas.microsoft.com/office/drawing/2014/chart" uri="{C3380CC4-5D6E-409C-BE32-E72D297353CC}">
                <c16:uniqueId val="{00000007-870B-4DD0-9067-120A831874C2}"/>
              </c:ext>
            </c:extLst>
          </c:dPt>
          <c:dPt>
            <c:idx val="4"/>
            <c:bubble3D val="0"/>
            <c:spPr>
              <a:solidFill>
                <a:srgbClr val="8298CF"/>
              </a:solidFill>
              <a:ln>
                <a:noFill/>
              </a:ln>
            </c:spPr>
            <c:extLst>
              <c:ext xmlns:c16="http://schemas.microsoft.com/office/drawing/2014/chart" uri="{C3380CC4-5D6E-409C-BE32-E72D297353CC}">
                <c16:uniqueId val="{00000009-870B-4DD0-9067-120A831874C2}"/>
              </c:ext>
            </c:extLst>
          </c:dPt>
          <c:dPt>
            <c:idx val="5"/>
            <c:bubble3D val="0"/>
            <c:spPr>
              <a:solidFill>
                <a:srgbClr val="A7B4DB"/>
              </a:solidFill>
              <a:ln>
                <a:noFill/>
              </a:ln>
            </c:spPr>
            <c:extLst>
              <c:ext xmlns:c16="http://schemas.microsoft.com/office/drawing/2014/chart" uri="{C3380CC4-5D6E-409C-BE32-E72D297353CC}">
                <c16:uniqueId val="{0000000B-870B-4DD0-9067-120A831874C2}"/>
              </c:ext>
            </c:extLst>
          </c:dPt>
          <c:dPt>
            <c:idx val="6"/>
            <c:bubble3D val="0"/>
            <c:spPr>
              <a:solidFill>
                <a:srgbClr val="C4CCE5"/>
              </a:solidFill>
              <a:ln>
                <a:noFill/>
              </a:ln>
            </c:spPr>
            <c:extLst>
              <c:ext xmlns:c16="http://schemas.microsoft.com/office/drawing/2014/chart" uri="{C3380CC4-5D6E-409C-BE32-E72D297353CC}">
                <c16:uniqueId val="{0000000D-870B-4DD0-9067-120A831874C2}"/>
              </c:ext>
            </c:extLst>
          </c:dPt>
          <c:dLbls>
            <c:spPr>
              <a:noFill/>
              <a:ln>
                <a:noFill/>
              </a:ln>
              <a:effectLst/>
            </c:spPr>
            <c:dLblPos val="bestFit"/>
            <c:showLegendKey val="0"/>
            <c:showVal val="0"/>
            <c:showCatName val="0"/>
            <c:showSerName val="0"/>
            <c:showPercent val="0"/>
            <c:showBubbleSize val="1"/>
            <c:showLeaderLines val="0"/>
            <c:extLst>
              <c:ext xmlns:c15="http://schemas.microsoft.com/office/drawing/2012/chart" uri="{CE6537A1-D6FC-4f65-9D91-7224C49458BB}"/>
            </c:extLst>
          </c:dLbls>
          <c:cat>
            <c:strRef>
              <c:f>categories</c:f>
              <c:strCache>
                <c:ptCount val="3"/>
                <c:pt idx="0">
                  <c:v>Ocio Esplai</c:v>
                </c:pt>
                <c:pt idx="1">
                  <c:v>Ocio Alternaivo</c:v>
                </c:pt>
                <c:pt idx="2">
                  <c:v>Escuelas Estacionales</c:v>
                </c:pt>
              </c:strCache>
            </c:strRef>
          </c:cat>
          <c:val>
            <c:numRef>
              <c:f>0</c:f>
              <c:numCache>
                <c:formatCode>General</c:formatCode>
                <c:ptCount val="7"/>
                <c:pt idx="0">
                  <c:v>7.4000000000000205E-2</c:v>
                </c:pt>
                <c:pt idx="1">
                  <c:v>0.1164</c:v>
                </c:pt>
                <c:pt idx="2">
                  <c:v>6.3500000000000001E-2</c:v>
                </c:pt>
                <c:pt idx="3">
                  <c:v>0.31740000000000101</c:v>
                </c:pt>
                <c:pt idx="4">
                  <c:v>0.10589999999999999</c:v>
                </c:pt>
                <c:pt idx="5">
                  <c:v>0.19059999999999999</c:v>
                </c:pt>
                <c:pt idx="6">
                  <c:v>0.13220000000000001</c:v>
                </c:pt>
              </c:numCache>
            </c:numRef>
          </c:val>
          <c:extLst>
            <c:ext xmlns:c16="http://schemas.microsoft.com/office/drawing/2014/chart" uri="{C3380CC4-5D6E-409C-BE32-E72D297353CC}">
              <c16:uniqueId val="{0000000E-870B-4DD0-9067-120A831874C2}"/>
            </c:ext>
          </c:extLst>
        </c:ser>
        <c:dLbls>
          <c:showLegendKey val="0"/>
          <c:showVal val="0"/>
          <c:showCatName val="0"/>
          <c:showSerName val="0"/>
          <c:showPercent val="0"/>
          <c:showBubbleSize val="0"/>
          <c:showLeaderLines val="0"/>
        </c:dLbls>
        <c:firstSliceAng val="0"/>
      </c:pieChart>
      <c:spPr>
        <a:solidFill>
          <a:srgbClr val="FFFFFF"/>
        </a:solidFill>
        <a:ln>
          <a:noFill/>
        </a:ln>
      </c:spPr>
    </c:plotArea>
    <c:plotVisOnly val="1"/>
    <c:dispBlanksAs val="zero"/>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82074175824201"/>
          <c:y val="0.104747201852567"/>
          <c:w val="0.63727678571428603"/>
          <c:h val="0.76819760710150498"/>
        </c:manualLayout>
      </c:layout>
      <c:barChart>
        <c:barDir val="bar"/>
        <c:grouping val="clustered"/>
        <c:varyColors val="0"/>
        <c:ser>
          <c:idx val="0"/>
          <c:order val="0"/>
          <c:tx>
            <c:strRef>
              <c:f>Hoja1!$B$1</c:f>
              <c:strCache>
                <c:ptCount val="1"/>
                <c:pt idx="0">
                  <c:v>Columna2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Hoja1!$A$2:$A$7</c:f>
              <c:strCache>
                <c:ptCount val="6"/>
                <c:pt idx="0">
                  <c:v>IMAS</c:v>
                </c:pt>
                <c:pt idx="1">
                  <c:v>IRPF Govern Balear</c:v>
                </c:pt>
                <c:pt idx="2">
                  <c:v>Caixa Colonya </c:v>
                </c:pt>
                <c:pt idx="3">
                  <c:v>Fundacion Barcelo</c:v>
                </c:pt>
                <c:pt idx="4">
                  <c:v>INJUVE</c:v>
                </c:pt>
                <c:pt idx="5">
                  <c:v>ProInfancia</c:v>
                </c:pt>
              </c:strCache>
            </c:strRef>
          </c:cat>
          <c:val>
            <c:numRef>
              <c:f>Hoja1!$B$2:$B$7</c:f>
              <c:numCache>
                <c:formatCode>General</c:formatCode>
                <c:ptCount val="6"/>
                <c:pt idx="0">
                  <c:v>0.15329999999999999</c:v>
                </c:pt>
                <c:pt idx="1">
                  <c:v>0.2152</c:v>
                </c:pt>
                <c:pt idx="2">
                  <c:v>8.6999999999999994E-3</c:v>
                </c:pt>
                <c:pt idx="3">
                  <c:v>0.10639999999999999</c:v>
                </c:pt>
                <c:pt idx="4">
                  <c:v>3.2199999999999999E-2</c:v>
                </c:pt>
                <c:pt idx="5">
                  <c:v>0.48420000000000002</c:v>
                </c:pt>
              </c:numCache>
            </c:numRef>
          </c:val>
          <c:extLst>
            <c:ext xmlns:c16="http://schemas.microsoft.com/office/drawing/2014/chart" uri="{C3380CC4-5D6E-409C-BE32-E72D297353CC}">
              <c16:uniqueId val="{00000000-5BF2-4E9B-8839-E6692355C977}"/>
            </c:ext>
          </c:extLst>
        </c:ser>
        <c:dLbls>
          <c:showLegendKey val="0"/>
          <c:showVal val="0"/>
          <c:showCatName val="0"/>
          <c:showSerName val="0"/>
          <c:showPercent val="0"/>
          <c:showBubbleSize val="0"/>
        </c:dLbls>
        <c:gapWidth val="247"/>
        <c:axId val="56682489"/>
        <c:axId val="86588711"/>
      </c:barChart>
      <c:catAx>
        <c:axId val="5668248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S"/>
          </a:p>
        </c:txPr>
        <c:crossAx val="86588711"/>
        <c:crosses val="autoZero"/>
        <c:auto val="1"/>
        <c:lblAlgn val="ctr"/>
        <c:lblOffset val="100"/>
        <c:noMultiLvlLbl val="1"/>
      </c:catAx>
      <c:valAx>
        <c:axId val="86588711"/>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crossAx val="5668248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1"/>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4" name="Imagen 33"/>
          <p:cNvPicPr/>
          <p:nvPr/>
        </p:nvPicPr>
        <p:blipFill>
          <a:blip r:embed="rId2"/>
          <a:stretch/>
        </p:blipFill>
        <p:spPr>
          <a:xfrm>
            <a:off x="2079000" y="1604520"/>
            <a:ext cx="4984920" cy="3977280"/>
          </a:xfrm>
          <a:prstGeom prst="rect">
            <a:avLst/>
          </a:prstGeom>
          <a:ln>
            <a:noFill/>
          </a:ln>
        </p:spPr>
      </p:pic>
      <p:pic>
        <p:nvPicPr>
          <p:cNvPr id="35" name="Imagen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0"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1"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5"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7"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71" name="Imagen 70"/>
          <p:cNvPicPr/>
          <p:nvPr/>
        </p:nvPicPr>
        <p:blipFill>
          <a:blip r:embed="rId2"/>
          <a:stretch/>
        </p:blipFill>
        <p:spPr>
          <a:xfrm>
            <a:off x="2079000" y="1604520"/>
            <a:ext cx="4984920" cy="3977280"/>
          </a:xfrm>
          <a:prstGeom prst="rect">
            <a:avLst/>
          </a:prstGeom>
          <a:ln>
            <a:noFill/>
          </a:ln>
        </p:spPr>
      </p:pic>
      <p:pic>
        <p:nvPicPr>
          <p:cNvPr id="72" name="Imagen 71"/>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6"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7"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9"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1"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5"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2"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3"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6"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07" name="Imagen 106"/>
          <p:cNvPicPr/>
          <p:nvPr/>
        </p:nvPicPr>
        <p:blipFill>
          <a:blip r:embed="rId2"/>
          <a:stretch/>
        </p:blipFill>
        <p:spPr>
          <a:xfrm>
            <a:off x="2079000" y="1604520"/>
            <a:ext cx="4984920" cy="3977280"/>
          </a:xfrm>
          <a:prstGeom prst="rect">
            <a:avLst/>
          </a:prstGeom>
          <a:ln>
            <a:noFill/>
          </a:ln>
        </p:spPr>
      </p:pic>
      <p:pic>
        <p:nvPicPr>
          <p:cNvPr id="108" name="Imagen 107"/>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4"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2"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3"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7"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1"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3"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4"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9"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43" name="Imagen 142"/>
          <p:cNvPicPr/>
          <p:nvPr/>
        </p:nvPicPr>
        <p:blipFill>
          <a:blip r:embed="rId2"/>
          <a:stretch/>
        </p:blipFill>
        <p:spPr>
          <a:xfrm>
            <a:off x="2079000" y="1604520"/>
            <a:ext cx="4984920" cy="3977280"/>
          </a:xfrm>
          <a:prstGeom prst="rect">
            <a:avLst/>
          </a:prstGeom>
          <a:ln>
            <a:noFill/>
          </a:ln>
        </p:spPr>
      </p:pic>
      <p:pic>
        <p:nvPicPr>
          <p:cNvPr id="144" name="Imagen 143"/>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3"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8"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9"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1"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3"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7"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9"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0"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4"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5"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77"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8"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79" name="Imagen 178"/>
          <p:cNvPicPr/>
          <p:nvPr/>
        </p:nvPicPr>
        <p:blipFill>
          <a:blip r:embed="rId2"/>
          <a:stretch/>
        </p:blipFill>
        <p:spPr>
          <a:xfrm>
            <a:off x="2079000" y="1604520"/>
            <a:ext cx="4984920" cy="3977280"/>
          </a:xfrm>
          <a:prstGeom prst="rect">
            <a:avLst/>
          </a:prstGeom>
          <a:ln>
            <a:noFill/>
          </a:ln>
        </p:spPr>
      </p:pic>
      <p:pic>
        <p:nvPicPr>
          <p:cNvPr id="180" name="Imagen 179"/>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28560" y="365040"/>
            <a:ext cx="7886160" cy="1324800"/>
          </a:xfrm>
          <a:prstGeom prst="rect">
            <a:avLst/>
          </a:prstGeom>
        </p:spPr>
        <p:txBody>
          <a:bodyPr lIns="0" tIns="0" rIns="0" bIns="0" anchor="ctr"/>
          <a:lstStyle/>
          <a:p>
            <a:r>
              <a:rPr lang="es-ES" sz="1800" b="0" strike="noStrike" spc="-1">
                <a:solidFill>
                  <a:srgbClr val="000000"/>
                </a:solidFill>
                <a:uFill>
                  <a:solidFill>
                    <a:srgbClr val="FFFFFF"/>
                  </a:solidFill>
                </a:uFill>
                <a:latin typeface="Arial"/>
              </a:rPr>
              <a:t>Pulse para editar el formato del texto de título</a:t>
            </a:r>
          </a:p>
        </p:txBody>
      </p:sp>
      <p:sp>
        <p:nvSpPr>
          <p:cNvPr id="37" name="PlaceHolder 2"/>
          <p:cNvSpPr>
            <a:spLocks noGrp="1"/>
          </p:cNvSpPr>
          <p:nvPr>
            <p:ph type="body"/>
          </p:nvPr>
        </p:nvSpPr>
        <p:spPr>
          <a:xfrm>
            <a:off x="628560" y="1825560"/>
            <a:ext cx="3848040" cy="435060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
        <p:nvSpPr>
          <p:cNvPr id="38" name="PlaceHolder 3"/>
          <p:cNvSpPr>
            <a:spLocks noGrp="1"/>
          </p:cNvSpPr>
          <p:nvPr>
            <p:ph type="body"/>
          </p:nvPr>
        </p:nvSpPr>
        <p:spPr>
          <a:xfrm>
            <a:off x="4669920" y="1825560"/>
            <a:ext cx="3848040" cy="435060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628560" y="365040"/>
            <a:ext cx="7886160" cy="1324800"/>
          </a:xfrm>
          <a:prstGeom prst="rect">
            <a:avLst/>
          </a:prstGeom>
        </p:spPr>
        <p:txBody>
          <a:bodyPr lIns="0" tIns="0" rIns="0" bIns="0" anchor="ctr"/>
          <a:lstStyle/>
          <a:p>
            <a:r>
              <a:rPr lang="es-ES" sz="1800" b="0" strike="noStrike" spc="-1">
                <a:solidFill>
                  <a:srgbClr val="000000"/>
                </a:solidFill>
                <a:uFill>
                  <a:solidFill>
                    <a:srgbClr val="FFFFFF"/>
                  </a:solidFill>
                </a:uFill>
                <a:latin typeface="Arial"/>
              </a:rPr>
              <a:t>Pulse para editar el formato del texto de título</a:t>
            </a:r>
          </a:p>
        </p:txBody>
      </p:sp>
      <p:sp>
        <p:nvSpPr>
          <p:cNvPr id="110"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160" cy="1324800"/>
          </a:xfrm>
          <a:prstGeom prst="rect">
            <a:avLst/>
          </a:prstGeom>
        </p:spPr>
        <p:txBody>
          <a:bodyPr lIns="0" tIns="0" rIns="0" bIns="0" anchor="ctr"/>
          <a:lstStyle/>
          <a:p>
            <a:r>
              <a:rPr lang="es-ES" sz="1800" b="0" strike="noStrike" spc="-1">
                <a:solidFill>
                  <a:srgbClr val="000000"/>
                </a:solidFill>
                <a:uFill>
                  <a:solidFill>
                    <a:srgbClr val="FFFFFF"/>
                  </a:solidFill>
                </a:uFill>
                <a:latin typeface="Arial"/>
              </a:rPr>
              <a:t>Pulse para editar el formato del texto de título</a:t>
            </a:r>
          </a:p>
        </p:txBody>
      </p:sp>
      <p:sp>
        <p:nvSpPr>
          <p:cNvPr id="146"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182"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dirty="0">
              <a:solidFill>
                <a:srgbClr val="000000"/>
              </a:solidFill>
              <a:uFill>
                <a:solidFill>
                  <a:srgbClr val="FFFFFF"/>
                </a:solidFill>
              </a:uFill>
              <a:latin typeface="Arial"/>
            </a:endParaRPr>
          </a:p>
          <a:p>
            <a:pPr marL="228600" indent="-227880" algn="ctr">
              <a:lnSpc>
                <a:spcPct val="100000"/>
              </a:lnSpc>
            </a:pPr>
            <a:endParaRPr lang="es-ES" sz="1800" b="0" strike="noStrike" spc="-1" dirty="0">
              <a:solidFill>
                <a:srgbClr val="000000"/>
              </a:solidFill>
              <a:uFill>
                <a:solidFill>
                  <a:srgbClr val="FFFFFF"/>
                </a:solidFill>
              </a:uFill>
              <a:latin typeface="Arial"/>
            </a:endParaRPr>
          </a:p>
          <a:p>
            <a:pPr marL="228600" indent="-227880" algn="ctr">
              <a:lnSpc>
                <a:spcPct val="100000"/>
              </a:lnSpc>
            </a:pPr>
            <a:r>
              <a:rPr lang="es-ES" sz="2800" b="1" strike="noStrike" spc="-1" dirty="0">
                <a:solidFill>
                  <a:srgbClr val="000099"/>
                </a:solidFill>
                <a:uFill>
                  <a:solidFill>
                    <a:srgbClr val="FFFFFF"/>
                  </a:solidFill>
                </a:uFill>
                <a:latin typeface="Arial"/>
              </a:rPr>
              <a:t>AMITICIA</a:t>
            </a:r>
            <a:endParaRPr lang="es-ES" sz="1800" b="0" strike="noStrike" spc="-1" dirty="0">
              <a:solidFill>
                <a:srgbClr val="000000"/>
              </a:solidFill>
              <a:uFill>
                <a:solidFill>
                  <a:srgbClr val="FFFFFF"/>
                </a:solidFill>
              </a:uFill>
              <a:latin typeface="Arial"/>
            </a:endParaRPr>
          </a:p>
          <a:p>
            <a:pPr marL="228600" indent="-227880" algn="ctr">
              <a:lnSpc>
                <a:spcPct val="100000"/>
              </a:lnSpc>
            </a:pPr>
            <a:endParaRPr lang="es-ES" sz="1800" b="0" strike="noStrike" spc="-1" dirty="0">
              <a:solidFill>
                <a:srgbClr val="000000"/>
              </a:solidFill>
              <a:uFill>
                <a:solidFill>
                  <a:srgbClr val="FFFFFF"/>
                </a:solidFill>
              </a:uFill>
              <a:latin typeface="Arial"/>
            </a:endParaRPr>
          </a:p>
          <a:p>
            <a:pPr marL="228600" indent="-227880" algn="ctr">
              <a:lnSpc>
                <a:spcPct val="100000"/>
              </a:lnSpc>
            </a:pPr>
            <a:r>
              <a:rPr lang="es-ES" sz="2800" b="1" strike="noStrike" spc="-1" dirty="0">
                <a:solidFill>
                  <a:srgbClr val="000099"/>
                </a:solidFill>
                <a:uFill>
                  <a:solidFill>
                    <a:srgbClr val="FFFFFF"/>
                  </a:solidFill>
                </a:uFill>
                <a:latin typeface="Arial"/>
              </a:rPr>
              <a:t>MEMORIA 2020</a:t>
            </a:r>
            <a:endParaRPr lang="es-ES" sz="1800" b="0" strike="noStrike" spc="-1" dirty="0">
              <a:solidFill>
                <a:srgbClr val="000000"/>
              </a:solidFill>
              <a:uFill>
                <a:solidFill>
                  <a:srgbClr val="FFFFFF"/>
                </a:solidFill>
              </a:uFill>
              <a:latin typeface="Arial"/>
            </a:endParaRPr>
          </a:p>
        </p:txBody>
      </p:sp>
      <p:pic>
        <p:nvPicPr>
          <p:cNvPr id="183" name="Picture 4"/>
          <p:cNvPicPr/>
          <p:nvPr/>
        </p:nvPicPr>
        <p:blipFill>
          <a:blip r:embed="rId2"/>
          <a:stretch/>
        </p:blipFill>
        <p:spPr>
          <a:xfrm>
            <a:off x="819000" y="369720"/>
            <a:ext cx="805680" cy="9471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25"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26" name="Picture 4"/>
          <p:cNvPicPr/>
          <p:nvPr/>
        </p:nvPicPr>
        <p:blipFill>
          <a:blip r:embed="rId2"/>
          <a:stretch/>
        </p:blipFill>
        <p:spPr>
          <a:xfrm>
            <a:off x="819000" y="369720"/>
            <a:ext cx="805680" cy="947160"/>
          </a:xfrm>
          <a:prstGeom prst="rect">
            <a:avLst/>
          </a:prstGeom>
          <a:ln w="9360">
            <a:noFill/>
          </a:ln>
        </p:spPr>
      </p:pic>
      <p:sp>
        <p:nvSpPr>
          <p:cNvPr id="227" name="CustomShape 3"/>
          <p:cNvSpPr/>
          <p:nvPr/>
        </p:nvSpPr>
        <p:spPr>
          <a:xfrm>
            <a:off x="658800" y="2163600"/>
            <a:ext cx="7868520" cy="2646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Los  destinatarios pasan a ser sujetos activos  frente al mero espectador, a formar parte de un proceso colectivo.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Esta capacidad de experimentar emociones  encuentra sus raíces en la misma naturaleza humana,  por lo que constituye un elemento común  a todas las personas, con independencia de las capacidades  o las limitaciones físicas o psíquicas  de cada uno.</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628560" y="365040"/>
            <a:ext cx="7886160" cy="1135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229" name="Picture 4"/>
          <p:cNvPicPr/>
          <p:nvPr/>
        </p:nvPicPr>
        <p:blipFill>
          <a:blip r:embed="rId2"/>
          <a:stretch/>
        </p:blipFill>
        <p:spPr>
          <a:xfrm>
            <a:off x="777240" y="361440"/>
            <a:ext cx="805680" cy="947160"/>
          </a:xfrm>
          <a:prstGeom prst="rect">
            <a:avLst/>
          </a:prstGeom>
          <a:ln w="9360">
            <a:noFill/>
          </a:ln>
        </p:spPr>
      </p:pic>
      <p:sp>
        <p:nvSpPr>
          <p:cNvPr id="230" name="CustomShape 2"/>
          <p:cNvSpPr/>
          <p:nvPr/>
        </p:nvSpPr>
        <p:spPr>
          <a:xfrm>
            <a:off x="487080" y="4760640"/>
            <a:ext cx="2100960" cy="638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Ocio Dinámico</a:t>
            </a:r>
            <a:endParaRPr lang="es-ES" sz="1800" b="0" strike="noStrike" spc="-1">
              <a:solidFill>
                <a:srgbClr val="000000"/>
              </a:solidFill>
              <a:uFill>
                <a:solidFill>
                  <a:srgbClr val="FFFFFF"/>
                </a:solidFill>
              </a:uFill>
              <a:latin typeface="Arial"/>
            </a:endParaRPr>
          </a:p>
        </p:txBody>
      </p:sp>
      <p:sp>
        <p:nvSpPr>
          <p:cNvPr id="231" name="Line 3"/>
          <p:cNvSpPr/>
          <p:nvPr/>
        </p:nvSpPr>
        <p:spPr>
          <a:xfrm>
            <a:off x="3960000" y="2103120"/>
            <a:ext cx="478044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32" name="Picture 3"/>
          <p:cNvPicPr/>
          <p:nvPr/>
        </p:nvPicPr>
        <p:blipFill>
          <a:blip r:embed="rId3"/>
          <a:stretch/>
        </p:blipFill>
        <p:spPr>
          <a:xfrm>
            <a:off x="3817800" y="2304000"/>
            <a:ext cx="358200" cy="538920"/>
          </a:xfrm>
          <a:prstGeom prst="rect">
            <a:avLst/>
          </a:prstGeom>
          <a:ln w="9360">
            <a:noFill/>
          </a:ln>
        </p:spPr>
      </p:pic>
      <p:sp>
        <p:nvSpPr>
          <p:cNvPr id="233" name="CustomShape 4"/>
          <p:cNvSpPr/>
          <p:nvPr/>
        </p:nvSpPr>
        <p:spPr>
          <a:xfrm>
            <a:off x="3431160" y="276228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          Personas atendidas</a:t>
            </a:r>
            <a:endParaRPr lang="es-ES" sz="1800" b="0" strike="noStrike" spc="-1">
              <a:solidFill>
                <a:srgbClr val="000000"/>
              </a:solidFill>
              <a:uFill>
                <a:solidFill>
                  <a:srgbClr val="FFFFFF"/>
                </a:solidFill>
              </a:uFill>
              <a:latin typeface="Arial"/>
            </a:endParaRPr>
          </a:p>
        </p:txBody>
      </p:sp>
      <p:sp>
        <p:nvSpPr>
          <p:cNvPr id="234" name="CustomShape 5"/>
          <p:cNvSpPr/>
          <p:nvPr/>
        </p:nvSpPr>
        <p:spPr>
          <a:xfrm>
            <a:off x="3549960" y="2223000"/>
            <a:ext cx="2291760" cy="912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Arial"/>
                <a:ea typeface="DejaVu Sans"/>
              </a:rPr>
              <a:t>     14</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235" name="Line 6"/>
          <p:cNvSpPr/>
          <p:nvPr/>
        </p:nvSpPr>
        <p:spPr>
          <a:xfrm>
            <a:off x="3960000" y="3248640"/>
            <a:ext cx="4808880" cy="1080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36" name="Picture 3"/>
          <p:cNvPicPr/>
          <p:nvPr/>
        </p:nvPicPr>
        <p:blipFill>
          <a:blip r:embed="rId3"/>
          <a:stretch/>
        </p:blipFill>
        <p:spPr>
          <a:xfrm>
            <a:off x="3816000" y="3421080"/>
            <a:ext cx="359640" cy="538920"/>
          </a:xfrm>
          <a:prstGeom prst="rect">
            <a:avLst/>
          </a:prstGeom>
          <a:ln w="9360">
            <a:noFill/>
          </a:ln>
        </p:spPr>
      </p:pic>
      <p:sp>
        <p:nvSpPr>
          <p:cNvPr id="237" name="CustomShape 7"/>
          <p:cNvSpPr/>
          <p:nvPr/>
        </p:nvSpPr>
        <p:spPr>
          <a:xfrm>
            <a:off x="3682800" y="3380760"/>
            <a:ext cx="9680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Arial"/>
                <a:ea typeface="DejaVu Sans"/>
              </a:rPr>
              <a:t>   3</a:t>
            </a:r>
            <a:endParaRPr lang="es-ES" sz="1800" b="0" strike="noStrike" spc="-1">
              <a:solidFill>
                <a:srgbClr val="000000"/>
              </a:solidFill>
              <a:uFill>
                <a:solidFill>
                  <a:srgbClr val="FFFFFF"/>
                </a:solidFill>
              </a:uFill>
              <a:latin typeface="Arial"/>
            </a:endParaRPr>
          </a:p>
        </p:txBody>
      </p:sp>
      <p:sp>
        <p:nvSpPr>
          <p:cNvPr id="238" name="CustomShape 8"/>
          <p:cNvSpPr/>
          <p:nvPr/>
        </p:nvSpPr>
        <p:spPr>
          <a:xfrm>
            <a:off x="4986720" y="3546000"/>
            <a:ext cx="3702600" cy="3643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600" b="0" strike="noStrike" spc="-1">
                <a:solidFill>
                  <a:srgbClr val="5B9BD5"/>
                </a:solidFill>
                <a:uFill>
                  <a:solidFill>
                    <a:srgbClr val="FFFFFF"/>
                  </a:solidFill>
                </a:uFill>
                <a:latin typeface="Arial"/>
                <a:ea typeface="DejaVu Sans"/>
              </a:rPr>
              <a:t>Monitores/as de ocio y tiempo libre</a:t>
            </a:r>
            <a:endParaRPr lang="es-ES" sz="1800" b="0" strike="noStrike" spc="-1">
              <a:solidFill>
                <a:srgbClr val="000000"/>
              </a:solidFill>
              <a:uFill>
                <a:solidFill>
                  <a:srgbClr val="FFFFFF"/>
                </a:solidFill>
              </a:uFill>
              <a:latin typeface="Arial"/>
            </a:endParaRPr>
          </a:p>
        </p:txBody>
      </p:sp>
      <p:sp>
        <p:nvSpPr>
          <p:cNvPr id="239" name="CustomShape 9"/>
          <p:cNvSpPr/>
          <p:nvPr/>
        </p:nvSpPr>
        <p:spPr>
          <a:xfrm>
            <a:off x="3469320" y="4831920"/>
            <a:ext cx="390960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0" strike="noStrike" spc="-1">
                <a:solidFill>
                  <a:srgbClr val="000000"/>
                </a:solidFill>
                <a:uFill>
                  <a:solidFill>
                    <a:srgbClr val="FFFFFF"/>
                  </a:solidFill>
                </a:uFill>
                <a:latin typeface="Arial"/>
                <a:ea typeface="DejaVu Sans"/>
              </a:rPr>
              <a:t>*Se realiza al salir de su centro de referencia de lunes a viernes de 17 a 19:30h</a:t>
            </a:r>
            <a:endParaRPr lang="es-ES" sz="1800" b="0" strike="noStrike" spc="-1">
              <a:solidFill>
                <a:srgbClr val="000000"/>
              </a:solidFill>
              <a:uFill>
                <a:solidFill>
                  <a:srgbClr val="FFFFFF"/>
                </a:solidFill>
              </a:uFill>
              <a:latin typeface="Arial"/>
            </a:endParaRPr>
          </a:p>
        </p:txBody>
      </p:sp>
      <p:sp>
        <p:nvSpPr>
          <p:cNvPr id="240" name="CustomShape 10"/>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sp>
      <p:pic>
        <p:nvPicPr>
          <p:cNvPr id="241" name="Imagen 240"/>
          <p:cNvPicPr/>
          <p:nvPr/>
        </p:nvPicPr>
        <p:blipFill>
          <a:blip r:embed="rId4"/>
          <a:srcRect t="15801" r="5272"/>
          <a:stretch/>
        </p:blipFill>
        <p:spPr>
          <a:xfrm>
            <a:off x="338760" y="2109960"/>
            <a:ext cx="2910600" cy="2300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628560" y="365040"/>
            <a:ext cx="7886160" cy="1324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43" name="CustomShape 2"/>
          <p:cNvSpPr/>
          <p:nvPr/>
        </p:nvSpPr>
        <p:spPr>
          <a:xfrm>
            <a:off x="907200" y="2354400"/>
            <a:ext cx="7487640" cy="367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0" strike="noStrike" spc="-1" dirty="0">
                <a:solidFill>
                  <a:srgbClr val="000000"/>
                </a:solidFill>
                <a:uFill>
                  <a:solidFill>
                    <a:srgbClr val="FFFFFF"/>
                  </a:solidFill>
                </a:uFill>
                <a:latin typeface="Arial"/>
              </a:rPr>
              <a:t>Contamos además con un grupo de voluntarios gracias a los cuales nuestros usuarios/as pueden disfrutar de un amplio abanico de actividades:</a:t>
            </a:r>
          </a:p>
          <a:p>
            <a:pPr algn="just">
              <a:lnSpc>
                <a:spcPct val="100000"/>
              </a:lnSpc>
            </a:pPr>
            <a:endParaRPr lang="es-ES" sz="1800" b="0" strike="noStrike" spc="-1" dirty="0">
              <a:solidFill>
                <a:srgbClr val="000000"/>
              </a:solidFill>
              <a:uFill>
                <a:solidFill>
                  <a:srgbClr val="FFFFFF"/>
                </a:solidFill>
              </a:uFill>
              <a:latin typeface="Arial"/>
            </a:endParaRP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Baile</a:t>
            </a: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Teatro</a:t>
            </a: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Reiki</a:t>
            </a: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Informática (Link-</a:t>
            </a:r>
            <a:r>
              <a:rPr lang="es-ES" sz="1800" b="0" strike="noStrike" spc="-1" dirty="0" err="1">
                <a:solidFill>
                  <a:srgbClr val="000000"/>
                </a:solidFill>
                <a:uFill>
                  <a:solidFill>
                    <a:srgbClr val="FFFFFF"/>
                  </a:solidFill>
                </a:uFill>
                <a:latin typeface="Arial"/>
              </a:rPr>
              <a:t>scape</a:t>
            </a:r>
            <a:r>
              <a:rPr lang="es-ES" sz="1800" b="0" strike="noStrike" spc="-1" dirty="0">
                <a:solidFill>
                  <a:srgbClr val="000000"/>
                </a:solidFill>
                <a:uFill>
                  <a:solidFill>
                    <a:srgbClr val="FFFFFF"/>
                  </a:solidFill>
                </a:uFill>
                <a:latin typeface="Arial"/>
              </a:rPr>
              <a:t>)</a:t>
            </a: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Atletismo adaptado</a:t>
            </a:r>
          </a:p>
          <a:p>
            <a:pPr marL="216000" indent="-215640" algn="just">
              <a:lnSpc>
                <a:spcPct val="100000"/>
              </a:lnSpc>
              <a:buClr>
                <a:srgbClr val="000000"/>
              </a:buClr>
              <a:buSzPct val="45000"/>
              <a:buFont typeface="Wingdings" charset="2"/>
              <a:buChar char=""/>
            </a:pPr>
            <a:r>
              <a:rPr lang="es-ES" sz="1800" b="0" strike="noStrike" spc="-1" dirty="0">
                <a:solidFill>
                  <a:srgbClr val="000000"/>
                </a:solidFill>
                <a:uFill>
                  <a:solidFill>
                    <a:srgbClr val="FFFFFF"/>
                  </a:solidFill>
                </a:uFill>
                <a:latin typeface="Arial"/>
              </a:rPr>
              <a:t>Natación </a:t>
            </a:r>
          </a:p>
          <a:p>
            <a:pPr marL="216000" indent="-215640" algn="just">
              <a:lnSpc>
                <a:spcPct val="100000"/>
              </a:lnSpc>
              <a:buClr>
                <a:srgbClr val="000000"/>
              </a:buClr>
              <a:buSzPct val="45000"/>
              <a:buFont typeface="Wingdings" charset="2"/>
              <a:buChar char=""/>
            </a:pPr>
            <a:r>
              <a:rPr lang="es-ES" spc="-1" dirty="0">
                <a:solidFill>
                  <a:srgbClr val="000000"/>
                </a:solidFill>
                <a:uFill>
                  <a:solidFill>
                    <a:srgbClr val="FFFFFF"/>
                  </a:solidFill>
                </a:uFill>
                <a:latin typeface="Arial"/>
              </a:rPr>
              <a:t>Fotografía</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800" b="0" strike="noStrike" spc="-1" dirty="0">
                <a:solidFill>
                  <a:srgbClr val="000000"/>
                </a:solidFill>
                <a:uFill>
                  <a:solidFill>
                    <a:srgbClr val="FFFFFF"/>
                  </a:solidFill>
                </a:uFill>
                <a:latin typeface="Arial"/>
              </a:rPr>
              <a:t>Todas ellas planteadas persiguiendo el despertar de la creatividad, sin limitarse y tomando en cuenta las necesidades de cada uno/a.</a:t>
            </a:r>
          </a:p>
          <a:p>
            <a:pPr>
              <a:lnSpc>
                <a:spcPct val="100000"/>
              </a:lnSpc>
            </a:pPr>
            <a:r>
              <a:rPr lang="es-ES" sz="1800" b="0" strike="noStrike" spc="-1" dirty="0">
                <a:solidFill>
                  <a:srgbClr val="000000"/>
                </a:solidFill>
                <a:uFill>
                  <a:solidFill>
                    <a:srgbClr val="FFFFFF"/>
                  </a:solidFill>
                </a:uFill>
                <a:latin typeface="Arial"/>
              </a:rPr>
              <a:t> </a:t>
            </a:r>
          </a:p>
          <a:p>
            <a:pPr>
              <a:lnSpc>
                <a:spcPct val="100000"/>
              </a:lnSpc>
            </a:pPr>
            <a:endParaRPr lang="es-ES" sz="1800" b="0" strike="noStrike" spc="-1" dirty="0">
              <a:solidFill>
                <a:srgbClr val="000000"/>
              </a:solidFill>
              <a:uFill>
                <a:solidFill>
                  <a:srgbClr val="FFFFFF"/>
                </a:solidFill>
              </a:uFill>
              <a:latin typeface="Arial"/>
            </a:endParaRPr>
          </a:p>
        </p:txBody>
      </p:sp>
      <p:pic>
        <p:nvPicPr>
          <p:cNvPr id="244" name="Picture 4"/>
          <p:cNvPicPr/>
          <p:nvPr/>
        </p:nvPicPr>
        <p:blipFill>
          <a:blip r:embed="rId2"/>
          <a:stretch/>
        </p:blipFill>
        <p:spPr>
          <a:xfrm>
            <a:off x="769320" y="369720"/>
            <a:ext cx="805680" cy="947160"/>
          </a:xfrm>
          <a:prstGeom prst="rect">
            <a:avLst/>
          </a:prstGeom>
          <a:ln w="9360">
            <a:noFill/>
          </a:ln>
        </p:spPr>
      </p:pic>
      <p:sp>
        <p:nvSpPr>
          <p:cNvPr id="245" name="CustomShape 3"/>
          <p:cNvSpPr/>
          <p:nvPr/>
        </p:nvSpPr>
        <p:spPr>
          <a:xfrm>
            <a:off x="1080000" y="2016000"/>
            <a:ext cx="395964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800" b="1" strike="noStrike" spc="-1">
                <a:solidFill>
                  <a:srgbClr val="000000"/>
                </a:solidFill>
                <a:uFill>
                  <a:solidFill>
                    <a:srgbClr val="FFFFFF"/>
                  </a:solidFill>
                </a:uFill>
                <a:latin typeface="Arial"/>
              </a:rPr>
              <a:t>OCIO DINÁMICO</a:t>
            </a:r>
            <a:endParaRPr lang="es-ES" sz="1800" b="0" strike="noStrike" spc="-1">
              <a:solidFill>
                <a:srgbClr val="000000"/>
              </a:solidFill>
              <a:uFill>
                <a:solidFill>
                  <a:srgbClr val="FFFFFF"/>
                </a:solidFill>
              </a:uFill>
              <a:latin typeface="Arial"/>
            </a:endParaRPr>
          </a:p>
        </p:txBody>
      </p:sp>
      <p:pic>
        <p:nvPicPr>
          <p:cNvPr id="246" name="Imagen 245"/>
          <p:cNvPicPr/>
          <p:nvPr/>
        </p:nvPicPr>
        <p:blipFill>
          <a:blip r:embed="rId3"/>
          <a:srcRect l="4248" r="2193" b="6380"/>
          <a:stretch/>
        </p:blipFill>
        <p:spPr>
          <a:xfrm>
            <a:off x="4464000" y="3211200"/>
            <a:ext cx="3311640" cy="2116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48"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49" name="Picture 4"/>
          <p:cNvPicPr/>
          <p:nvPr/>
        </p:nvPicPr>
        <p:blipFill>
          <a:blip r:embed="rId2"/>
          <a:stretch/>
        </p:blipFill>
        <p:spPr>
          <a:xfrm>
            <a:off x="819000" y="369720"/>
            <a:ext cx="805680" cy="947160"/>
          </a:xfrm>
          <a:prstGeom prst="rect">
            <a:avLst/>
          </a:prstGeom>
          <a:ln w="9360">
            <a:noFill/>
          </a:ln>
        </p:spPr>
      </p:pic>
      <p:sp>
        <p:nvSpPr>
          <p:cNvPr id="250" name="CustomShape 3"/>
          <p:cNvSpPr/>
          <p:nvPr/>
        </p:nvSpPr>
        <p:spPr>
          <a:xfrm>
            <a:off x="438480" y="1872000"/>
            <a:ext cx="7769160" cy="362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pPr>
            <a:r>
              <a:rPr lang="es-ES" sz="1600" b="1" strike="noStrike" spc="-1">
                <a:solidFill>
                  <a:srgbClr val="000000"/>
                </a:solidFill>
                <a:uFill>
                  <a:solidFill>
                    <a:srgbClr val="FFFFFF"/>
                  </a:solidFill>
                </a:uFill>
                <a:latin typeface="Arial"/>
                <a:ea typeface="DejaVu Sans"/>
              </a:rPr>
              <a:t>Servicio de Esplai:</a:t>
            </a:r>
            <a:endParaRPr lang="es-ES" sz="1800" b="0" strike="noStrike" spc="-1">
              <a:solidFill>
                <a:srgbClr val="000000"/>
              </a:solidFill>
              <a:uFill>
                <a:solidFill>
                  <a:srgbClr val="FFFFFF"/>
                </a:solidFill>
              </a:uFill>
              <a:latin typeface="Arial"/>
            </a:endParaRPr>
          </a:p>
          <a:p>
            <a:pPr marL="343080" indent="-342360">
              <a:lnSpc>
                <a:spcPct val="100000"/>
              </a:lnSpc>
            </a:pPr>
            <a:endParaRPr lang="es-ES" sz="1800" b="0" strike="noStrike" spc="-1">
              <a:solidFill>
                <a:srgbClr val="000000"/>
              </a:solidFill>
              <a:uFill>
                <a:solidFill>
                  <a:srgbClr val="FFFFFF"/>
                </a:solidFill>
              </a:uFill>
              <a:latin typeface="Arial"/>
            </a:endParaRPr>
          </a:p>
          <a:p>
            <a:pPr marL="343080" indent="-342360">
              <a:lnSpc>
                <a:spcPct val="100000"/>
              </a:lnSpc>
            </a:pPr>
            <a:r>
              <a:rPr lang="es-ES" sz="1600" b="0" strike="noStrike" spc="-1">
                <a:solidFill>
                  <a:srgbClr val="000000"/>
                </a:solidFill>
                <a:uFill>
                  <a:solidFill>
                    <a:srgbClr val="FFFFFF"/>
                  </a:solidFill>
                </a:uFill>
                <a:latin typeface="Arial"/>
                <a:ea typeface="DejaVu Sans"/>
              </a:rPr>
              <a:t>Nuestro objetivo es generar un espacio para usuarios/as con discapacidad</a:t>
            </a:r>
            <a:endParaRPr lang="es-ES" sz="1800" b="0" strike="noStrike" spc="-1">
              <a:solidFill>
                <a:srgbClr val="000000"/>
              </a:solidFill>
              <a:uFill>
                <a:solidFill>
                  <a:srgbClr val="FFFFFF"/>
                </a:solidFill>
              </a:uFill>
              <a:latin typeface="Arial"/>
            </a:endParaRPr>
          </a:p>
          <a:p>
            <a:pPr marL="343080" indent="-342360">
              <a:lnSpc>
                <a:spcPct val="100000"/>
              </a:lnSpc>
            </a:pPr>
            <a:r>
              <a:rPr lang="es-ES" sz="1600" b="0" strike="noStrike" spc="-1">
                <a:solidFill>
                  <a:srgbClr val="000000"/>
                </a:solidFill>
                <a:uFill>
                  <a:solidFill>
                    <a:srgbClr val="FFFFFF"/>
                  </a:solidFill>
                </a:uFill>
                <a:latin typeface="Arial"/>
                <a:ea typeface="DejaVu Sans"/>
              </a:rPr>
              <a:t>intelectual y menores en riesgo de exclusión de formación y participación</a:t>
            </a:r>
            <a:endParaRPr lang="es-ES" sz="1800" b="0" strike="noStrike" spc="-1">
              <a:solidFill>
                <a:srgbClr val="000000"/>
              </a:solidFill>
              <a:uFill>
                <a:solidFill>
                  <a:srgbClr val="FFFFFF"/>
                </a:solidFill>
              </a:uFill>
              <a:latin typeface="Arial"/>
            </a:endParaRPr>
          </a:p>
          <a:p>
            <a:pPr marL="343080" indent="-342360">
              <a:lnSpc>
                <a:spcPct val="100000"/>
              </a:lnSpc>
            </a:pPr>
            <a:r>
              <a:rPr lang="es-ES" sz="1600" b="0" strike="noStrike" spc="-1">
                <a:solidFill>
                  <a:srgbClr val="000000"/>
                </a:solidFill>
                <a:uFill>
                  <a:solidFill>
                    <a:srgbClr val="FFFFFF"/>
                  </a:solidFill>
                </a:uFill>
                <a:latin typeface="Arial"/>
                <a:ea typeface="DejaVu Sans"/>
              </a:rPr>
              <a:t>comunitaria con voluntad de transformación e inclusión social desde la acción del </a:t>
            </a:r>
            <a:endParaRPr lang="es-ES" sz="1800" b="0" strike="noStrike" spc="-1">
              <a:solidFill>
                <a:srgbClr val="000000"/>
              </a:solidFill>
              <a:uFill>
                <a:solidFill>
                  <a:srgbClr val="FFFFFF"/>
                </a:solidFill>
              </a:uFill>
              <a:latin typeface="Arial"/>
            </a:endParaRPr>
          </a:p>
          <a:p>
            <a:pPr marL="343080" indent="-342360">
              <a:lnSpc>
                <a:spcPct val="100000"/>
              </a:lnSpc>
            </a:pPr>
            <a:r>
              <a:rPr lang="es-ES" sz="1600" b="0" strike="noStrike" spc="-1">
                <a:solidFill>
                  <a:srgbClr val="000000"/>
                </a:solidFill>
                <a:uFill>
                  <a:solidFill>
                    <a:srgbClr val="FFFFFF"/>
                  </a:solidFill>
                </a:uFill>
                <a:latin typeface="Arial"/>
                <a:ea typeface="DejaVu Sans"/>
              </a:rPr>
              <a:t>tiempo libre.</a:t>
            </a:r>
            <a:endParaRPr lang="es-ES" sz="1800" b="0" strike="noStrike" spc="-1">
              <a:solidFill>
                <a:srgbClr val="000000"/>
              </a:solidFill>
              <a:uFill>
                <a:solidFill>
                  <a:srgbClr val="FFFFFF"/>
                </a:solidFill>
              </a:uFill>
              <a:latin typeface="Arial"/>
            </a:endParaRPr>
          </a:p>
          <a:p>
            <a:pPr marL="343080" indent="-342360" algn="just">
              <a:lnSpc>
                <a:spcPct val="100000"/>
              </a:lnSpc>
            </a:pPr>
            <a:endParaRPr lang="es-ES" sz="1800" b="0" strike="noStrike" spc="-1">
              <a:solidFill>
                <a:srgbClr val="000000"/>
              </a:solidFill>
              <a:uFill>
                <a:solidFill>
                  <a:srgbClr val="FFFFFF"/>
                </a:solidFill>
              </a:uFill>
              <a:latin typeface="Arial"/>
            </a:endParaRPr>
          </a:p>
          <a:p>
            <a:pPr marL="343080" indent="-342360" algn="just">
              <a:lnSpc>
                <a:spcPct val="100000"/>
              </a:lnSpc>
            </a:pPr>
            <a:r>
              <a:rPr lang="es-ES" sz="1600" b="0" strike="noStrike" spc="-1">
                <a:solidFill>
                  <a:srgbClr val="000000"/>
                </a:solidFill>
                <a:uFill>
                  <a:solidFill>
                    <a:srgbClr val="FFFFFF"/>
                  </a:solidFill>
                </a:uFill>
                <a:latin typeface="Arial"/>
                <a:ea typeface="DejaVu Sans"/>
              </a:rPr>
              <a:t>Durante este último año el servicio se ha redimencionado con el objetivo de </a:t>
            </a:r>
            <a:endParaRPr lang="es-ES" sz="1800" b="0" strike="noStrike" spc="-1">
              <a:solidFill>
                <a:srgbClr val="000000"/>
              </a:solidFill>
              <a:uFill>
                <a:solidFill>
                  <a:srgbClr val="FFFFFF"/>
                </a:solidFill>
              </a:uFill>
              <a:latin typeface="Arial"/>
            </a:endParaRPr>
          </a:p>
          <a:p>
            <a:pPr marL="343080" indent="-342360" algn="just">
              <a:lnSpc>
                <a:spcPct val="100000"/>
              </a:lnSpc>
            </a:pPr>
            <a:r>
              <a:rPr lang="es-ES" sz="1600" b="0" strike="noStrike" spc="-1">
                <a:solidFill>
                  <a:srgbClr val="000000"/>
                </a:solidFill>
                <a:uFill>
                  <a:solidFill>
                    <a:srgbClr val="FFFFFF"/>
                  </a:solidFill>
                </a:uFill>
                <a:latin typeface="Arial"/>
                <a:ea typeface="DejaVu Sans"/>
              </a:rPr>
              <a:t>adaptar cada actividad a la necesidades de nuestro/as usuarios/as y conseguir   </a:t>
            </a:r>
            <a:endParaRPr lang="es-ES" sz="1800" b="0" strike="noStrike" spc="-1">
              <a:solidFill>
                <a:srgbClr val="000000"/>
              </a:solidFill>
              <a:uFill>
                <a:solidFill>
                  <a:srgbClr val="FFFFFF"/>
                </a:solidFill>
              </a:uFill>
              <a:latin typeface="Arial"/>
            </a:endParaRPr>
          </a:p>
          <a:p>
            <a:pPr marL="343080" indent="-342360" algn="just">
              <a:lnSpc>
                <a:spcPct val="100000"/>
              </a:lnSpc>
            </a:pPr>
            <a:r>
              <a:rPr lang="es-ES" sz="1600" b="0" strike="noStrike" spc="-1">
                <a:solidFill>
                  <a:srgbClr val="000000"/>
                </a:solidFill>
                <a:uFill>
                  <a:solidFill>
                    <a:srgbClr val="FFFFFF"/>
                  </a:solidFill>
                </a:uFill>
                <a:latin typeface="Arial"/>
                <a:ea typeface="DejaVu Sans"/>
              </a:rPr>
              <a:t>así unas respuestas más útiles y reales.</a:t>
            </a:r>
            <a:endParaRPr lang="es-ES" sz="1800" b="0" strike="noStrike" spc="-1">
              <a:solidFill>
                <a:srgbClr val="000000"/>
              </a:solidFill>
              <a:uFill>
                <a:solidFill>
                  <a:srgbClr val="FFFFFF"/>
                </a:solidFill>
              </a:uFill>
              <a:latin typeface="Arial"/>
            </a:endParaRPr>
          </a:p>
          <a:p>
            <a:pPr marL="343080" indent="-342360">
              <a:lnSpc>
                <a:spcPct val="100000"/>
              </a:lnSpc>
            </a:pPr>
            <a:endParaRPr lang="es-ES" sz="1800" b="0" strike="noStrike" spc="-1">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es-ES" sz="1800" b="0" strike="noStrike" spc="-1">
                <a:solidFill>
                  <a:srgbClr val="000000"/>
                </a:solidFill>
                <a:uFill>
                  <a:solidFill>
                    <a:srgbClr val="FFFFFF"/>
                  </a:solidFill>
                </a:uFill>
                <a:latin typeface="Arial"/>
                <a:ea typeface="DejaVu Sans"/>
              </a:rPr>
              <a:t>Esplai</a:t>
            </a:r>
            <a:endParaRPr lang="es-ES" sz="1800" b="0" strike="noStrike" spc="-1">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lang="es-ES" sz="1800" b="0" strike="noStrike" spc="-1">
                <a:solidFill>
                  <a:srgbClr val="000000"/>
                </a:solidFill>
                <a:uFill>
                  <a:solidFill>
                    <a:srgbClr val="FFFFFF"/>
                  </a:solidFill>
                </a:uFill>
                <a:latin typeface="Arial"/>
                <a:ea typeface="DejaVu Sans"/>
              </a:rPr>
              <a:t>Esplai plus</a:t>
            </a:r>
            <a:endParaRPr lang="es-ES" sz="1800" b="0" strike="noStrike" spc="-1">
              <a:solidFill>
                <a:srgbClr val="000000"/>
              </a:solidFill>
              <a:uFill>
                <a:solidFill>
                  <a:srgbClr val="FFFFFF"/>
                </a:solidFill>
              </a:uFill>
              <a:latin typeface="Arial"/>
            </a:endParaRPr>
          </a:p>
          <a:p>
            <a:pPr marL="343080" indent="-342360" algn="just">
              <a:lnSpc>
                <a:spcPct val="100000"/>
              </a:lnSpc>
            </a:pPr>
            <a:endParaRPr lang="es-ES" sz="1800" b="0" strike="noStrike" spc="-1">
              <a:solidFill>
                <a:srgbClr val="000000"/>
              </a:solidFill>
              <a:uFill>
                <a:solidFill>
                  <a:srgbClr val="FFFFFF"/>
                </a:solidFill>
              </a:uFill>
              <a:latin typeface="Arial"/>
            </a:endParaRPr>
          </a:p>
        </p:txBody>
      </p:sp>
      <p:pic>
        <p:nvPicPr>
          <p:cNvPr id="251" name="Imagen 250"/>
          <p:cNvPicPr/>
          <p:nvPr/>
        </p:nvPicPr>
        <p:blipFill>
          <a:blip r:embed="rId3"/>
          <a:srcRect t="14976" b="28315"/>
          <a:stretch/>
        </p:blipFill>
        <p:spPr>
          <a:xfrm>
            <a:off x="4358160" y="4337280"/>
            <a:ext cx="3777840" cy="2070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53"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54" name="Picture 4"/>
          <p:cNvPicPr/>
          <p:nvPr/>
        </p:nvPicPr>
        <p:blipFill>
          <a:blip r:embed="rId2"/>
          <a:stretch/>
        </p:blipFill>
        <p:spPr>
          <a:xfrm>
            <a:off x="819000" y="369720"/>
            <a:ext cx="805680" cy="947160"/>
          </a:xfrm>
          <a:prstGeom prst="rect">
            <a:avLst/>
          </a:prstGeom>
          <a:ln w="9360">
            <a:noFill/>
          </a:ln>
        </p:spPr>
      </p:pic>
      <p:sp>
        <p:nvSpPr>
          <p:cNvPr id="255" name="CustomShape 3"/>
          <p:cNvSpPr/>
          <p:nvPr/>
        </p:nvSpPr>
        <p:spPr>
          <a:xfrm>
            <a:off x="1555920" y="2163600"/>
            <a:ext cx="6582600" cy="366120"/>
          </a:xfrm>
          <a:prstGeom prst="rect">
            <a:avLst/>
          </a:prstGeom>
          <a:noFill/>
          <a:ln w="9360">
            <a:noFill/>
          </a:ln>
        </p:spPr>
        <p:style>
          <a:lnRef idx="0">
            <a:scrgbClr r="0" g="0" b="0"/>
          </a:lnRef>
          <a:fillRef idx="0">
            <a:scrgbClr r="0" g="0" b="0"/>
          </a:fillRef>
          <a:effectRef idx="0">
            <a:scrgbClr r="0" g="0" b="0"/>
          </a:effectRef>
          <a:fontRef idx="minor"/>
        </p:style>
      </p:sp>
      <p:sp>
        <p:nvSpPr>
          <p:cNvPr id="256" name="CustomShape 4"/>
          <p:cNvSpPr/>
          <p:nvPr/>
        </p:nvSpPr>
        <p:spPr>
          <a:xfrm>
            <a:off x="446040" y="1927080"/>
            <a:ext cx="8257320" cy="3558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1" strike="noStrike" spc="-1" dirty="0">
                <a:solidFill>
                  <a:srgbClr val="000000"/>
                </a:solidFill>
                <a:uFill>
                  <a:solidFill>
                    <a:srgbClr val="FFFFFF"/>
                  </a:solidFill>
                </a:uFill>
                <a:latin typeface="Arial"/>
                <a:ea typeface="DejaVu Sans"/>
              </a:rPr>
              <a:t>El aspecto innovador de esta actividad está basado en varios factores:</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600" b="0" strike="noStrike" spc="-1" dirty="0">
                <a:solidFill>
                  <a:srgbClr val="000000"/>
                </a:solidFill>
                <a:uFill>
                  <a:solidFill>
                    <a:srgbClr val="FFFFFF"/>
                  </a:solidFill>
                </a:uFill>
                <a:latin typeface="Arial"/>
                <a:ea typeface="DejaVu Sans"/>
              </a:rPr>
              <a:t>1. Actividades conjuntas entre usuarios con discapacidad y menores en riesgo de exclusión: Festivales, cursillos, salidas, visitas, rescate de áreas públicas, mediante el intercambio de habilidades de cada colectivo lo cual genera desde su </a:t>
            </a:r>
            <a:r>
              <a:rPr lang="es-ES" sz="1600" b="0" strike="noStrike" spc="-1" dirty="0" err="1">
                <a:solidFill>
                  <a:srgbClr val="000000"/>
                </a:solidFill>
                <a:uFill>
                  <a:solidFill>
                    <a:srgbClr val="FFFFFF"/>
                  </a:solidFill>
                </a:uFill>
                <a:latin typeface="Arial"/>
                <a:ea typeface="DejaVu Sans"/>
              </a:rPr>
              <a:t>orígen</a:t>
            </a:r>
            <a:r>
              <a:rPr lang="es-ES" sz="1600" b="0" strike="noStrike" spc="-1" dirty="0">
                <a:solidFill>
                  <a:srgbClr val="000000"/>
                </a:solidFill>
                <a:uFill>
                  <a:solidFill>
                    <a:srgbClr val="FFFFFF"/>
                  </a:solidFill>
                </a:uFill>
                <a:latin typeface="Arial"/>
                <a:ea typeface="DejaVu Sans"/>
              </a:rPr>
              <a:t>, la inclusión sin juicios ni prejuicios,</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600" b="0" strike="noStrike" spc="-1" dirty="0">
                <a:solidFill>
                  <a:srgbClr val="000000"/>
                </a:solidFill>
                <a:uFill>
                  <a:solidFill>
                    <a:srgbClr val="FFFFFF"/>
                  </a:solidFill>
                </a:uFill>
                <a:latin typeface="Arial"/>
                <a:ea typeface="DejaVu Sans"/>
              </a:rPr>
              <a:t>2. La toma de decisiones de los colectivos atendidos en lo referente a la planificación de una a dos actividades a compartir cada sábado de forma democrática y respetuosa.</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600" b="0" strike="noStrike" spc="-1" dirty="0">
                <a:solidFill>
                  <a:srgbClr val="000000"/>
                </a:solidFill>
                <a:uFill>
                  <a:solidFill>
                    <a:srgbClr val="FFFFFF"/>
                  </a:solidFill>
                </a:uFill>
                <a:latin typeface="Arial"/>
                <a:ea typeface="DejaVu Sans"/>
              </a:rPr>
              <a:t>3. Difusión de resultados para generar una sociedad inclusiva.</a:t>
            </a:r>
            <a:endParaRPr lang="es-ES" sz="1800" b="0" strike="noStrike" spc="-1" dirty="0">
              <a:solidFill>
                <a:srgbClr val="000000"/>
              </a:solidFill>
              <a:uFill>
                <a:solidFill>
                  <a:srgbClr val="FFFFFF"/>
                </a:solidFill>
              </a:uFill>
              <a:latin typeface="Arial"/>
            </a:endParaRPr>
          </a:p>
          <a:p>
            <a:pPr algn="just">
              <a:lnSpc>
                <a:spcPct val="100000"/>
              </a:lnSpc>
            </a:pPr>
            <a:r>
              <a:rPr lang="es-ES" sz="1600" b="0" strike="noStrike" spc="-1" dirty="0">
                <a:solidFill>
                  <a:srgbClr val="000000"/>
                </a:solidFill>
                <a:uFill>
                  <a:solidFill>
                    <a:srgbClr val="FFFFFF"/>
                  </a:solidFill>
                </a:uFill>
                <a:latin typeface="Arial"/>
                <a:ea typeface="DejaVu Sans"/>
              </a:rPr>
              <a:t> </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628560" y="365040"/>
            <a:ext cx="7886160" cy="108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258" name="Picture 4"/>
          <p:cNvPicPr/>
          <p:nvPr/>
        </p:nvPicPr>
        <p:blipFill>
          <a:blip r:embed="rId2"/>
          <a:stretch/>
        </p:blipFill>
        <p:spPr>
          <a:xfrm>
            <a:off x="777240" y="361440"/>
            <a:ext cx="805680" cy="947160"/>
          </a:xfrm>
          <a:prstGeom prst="rect">
            <a:avLst/>
          </a:prstGeom>
          <a:ln w="9360">
            <a:noFill/>
          </a:ln>
        </p:spPr>
      </p:pic>
      <p:sp>
        <p:nvSpPr>
          <p:cNvPr id="259" name="CustomShape 2"/>
          <p:cNvSpPr/>
          <p:nvPr/>
        </p:nvSpPr>
        <p:spPr>
          <a:xfrm>
            <a:off x="629640" y="4878000"/>
            <a:ext cx="2100960" cy="364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Ocio Esplai</a:t>
            </a:r>
            <a:endParaRPr lang="es-ES" sz="1800" b="0" strike="noStrike" spc="-1">
              <a:solidFill>
                <a:srgbClr val="000000"/>
              </a:solidFill>
              <a:uFill>
                <a:solidFill>
                  <a:srgbClr val="FFFFFF"/>
                </a:solidFill>
              </a:uFill>
              <a:latin typeface="Arial"/>
            </a:endParaRPr>
          </a:p>
        </p:txBody>
      </p:sp>
      <p:sp>
        <p:nvSpPr>
          <p:cNvPr id="260" name="Line 3"/>
          <p:cNvSpPr/>
          <p:nvPr/>
        </p:nvSpPr>
        <p:spPr>
          <a:xfrm>
            <a:off x="4608000" y="2363400"/>
            <a:ext cx="429192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61" name="Picture 3"/>
          <p:cNvPicPr/>
          <p:nvPr/>
        </p:nvPicPr>
        <p:blipFill>
          <a:blip r:embed="rId3"/>
          <a:stretch/>
        </p:blipFill>
        <p:spPr>
          <a:xfrm>
            <a:off x="4169160" y="2485080"/>
            <a:ext cx="294840" cy="538920"/>
          </a:xfrm>
          <a:prstGeom prst="rect">
            <a:avLst/>
          </a:prstGeom>
          <a:ln w="9360">
            <a:noFill/>
          </a:ln>
        </p:spPr>
      </p:pic>
      <p:sp>
        <p:nvSpPr>
          <p:cNvPr id="262" name="CustomShape 4"/>
          <p:cNvSpPr/>
          <p:nvPr/>
        </p:nvSpPr>
        <p:spPr>
          <a:xfrm>
            <a:off x="3665880" y="2483280"/>
            <a:ext cx="172512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Arial"/>
                <a:ea typeface="DejaVu Sans"/>
              </a:rPr>
              <a:t>      56</a:t>
            </a:r>
            <a:endParaRPr lang="es-ES" sz="1800" b="0" strike="noStrike" spc="-1">
              <a:solidFill>
                <a:srgbClr val="000000"/>
              </a:solidFill>
              <a:uFill>
                <a:solidFill>
                  <a:srgbClr val="FFFFFF"/>
                </a:solidFill>
              </a:uFill>
              <a:latin typeface="Arial"/>
            </a:endParaRPr>
          </a:p>
        </p:txBody>
      </p:sp>
      <p:sp>
        <p:nvSpPr>
          <p:cNvPr id="263" name="CustomShape 5"/>
          <p:cNvSpPr/>
          <p:nvPr/>
        </p:nvSpPr>
        <p:spPr>
          <a:xfrm>
            <a:off x="3431160" y="312300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          Personas atendidas</a:t>
            </a:r>
            <a:endParaRPr lang="es-ES" sz="1800" b="0" strike="noStrike" spc="-1">
              <a:solidFill>
                <a:srgbClr val="000000"/>
              </a:solidFill>
              <a:uFill>
                <a:solidFill>
                  <a:srgbClr val="FFFFFF"/>
                </a:solidFill>
              </a:uFill>
              <a:latin typeface="Arial"/>
            </a:endParaRPr>
          </a:p>
        </p:txBody>
      </p:sp>
      <p:sp>
        <p:nvSpPr>
          <p:cNvPr id="264" name="Line 6"/>
          <p:cNvSpPr/>
          <p:nvPr/>
        </p:nvSpPr>
        <p:spPr>
          <a:xfrm>
            <a:off x="4680000" y="3424680"/>
            <a:ext cx="4222800" cy="111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65" name="Picture 3"/>
          <p:cNvPicPr/>
          <p:nvPr/>
        </p:nvPicPr>
        <p:blipFill>
          <a:blip r:embed="rId3"/>
          <a:stretch/>
        </p:blipFill>
        <p:spPr>
          <a:xfrm>
            <a:off x="4032360" y="3672000"/>
            <a:ext cx="359640" cy="538920"/>
          </a:xfrm>
          <a:prstGeom prst="rect">
            <a:avLst/>
          </a:prstGeom>
          <a:ln w="9360">
            <a:noFill/>
          </a:ln>
        </p:spPr>
      </p:pic>
      <p:sp>
        <p:nvSpPr>
          <p:cNvPr id="266" name="CustomShape 7"/>
          <p:cNvSpPr/>
          <p:nvPr/>
        </p:nvSpPr>
        <p:spPr>
          <a:xfrm>
            <a:off x="4176000" y="3632400"/>
            <a:ext cx="848880" cy="687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Calibri"/>
                <a:ea typeface="DejaVu Sans"/>
              </a:rPr>
              <a:t>  </a:t>
            </a:r>
            <a:r>
              <a:rPr lang="es-ES" sz="1800" b="1" strike="noStrike" spc="-1">
                <a:solidFill>
                  <a:srgbClr val="5B9BD5"/>
                </a:solidFill>
                <a:uFill>
                  <a:solidFill>
                    <a:srgbClr val="FFFFFF"/>
                  </a:solidFill>
                </a:uFill>
                <a:latin typeface="Calibri"/>
                <a:ea typeface="DejaVu Sans"/>
              </a:rPr>
              <a:t>    </a:t>
            </a:r>
            <a:r>
              <a:rPr lang="es-ES" sz="4000" b="1" strike="noStrike" spc="-1">
                <a:solidFill>
                  <a:srgbClr val="5B9BD5"/>
                </a:solidFill>
                <a:uFill>
                  <a:solidFill>
                    <a:srgbClr val="FFFFFF"/>
                  </a:solidFill>
                </a:uFill>
                <a:latin typeface="Calibri"/>
                <a:ea typeface="DejaVu Sans"/>
              </a:rPr>
              <a:t>7</a:t>
            </a:r>
            <a:endParaRPr lang="es-ES" sz="1800" b="0" strike="noStrike" spc="-1">
              <a:solidFill>
                <a:srgbClr val="000000"/>
              </a:solidFill>
              <a:uFill>
                <a:solidFill>
                  <a:srgbClr val="FFFFFF"/>
                </a:solidFill>
              </a:uFill>
              <a:latin typeface="Arial"/>
            </a:endParaRPr>
          </a:p>
        </p:txBody>
      </p:sp>
      <p:sp>
        <p:nvSpPr>
          <p:cNvPr id="267" name="CustomShape 8"/>
          <p:cNvSpPr/>
          <p:nvPr/>
        </p:nvSpPr>
        <p:spPr>
          <a:xfrm>
            <a:off x="5024880" y="3783600"/>
            <a:ext cx="23353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Arial"/>
                <a:ea typeface="DejaVu Sans"/>
              </a:rPr>
              <a:t>Personas trabajando</a:t>
            </a:r>
            <a:endParaRPr lang="es-ES" sz="1800" b="0" strike="noStrike" spc="-1">
              <a:solidFill>
                <a:srgbClr val="000000"/>
              </a:solidFill>
              <a:uFill>
                <a:solidFill>
                  <a:srgbClr val="FFFFFF"/>
                </a:solidFill>
              </a:uFill>
              <a:latin typeface="Arial"/>
            </a:endParaRPr>
          </a:p>
        </p:txBody>
      </p:sp>
      <p:sp>
        <p:nvSpPr>
          <p:cNvPr id="268" name="CustomShape 9"/>
          <p:cNvSpPr/>
          <p:nvPr/>
        </p:nvSpPr>
        <p:spPr>
          <a:xfrm>
            <a:off x="3469320" y="4831920"/>
            <a:ext cx="39096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0" strike="noStrike" spc="-1">
                <a:solidFill>
                  <a:srgbClr val="000000"/>
                </a:solidFill>
                <a:uFill>
                  <a:solidFill>
                    <a:srgbClr val="FFFFFF"/>
                  </a:solidFill>
                </a:uFill>
                <a:latin typeface="Arial"/>
                <a:ea typeface="DejaVu Sans"/>
              </a:rPr>
              <a:t>*Se realiza los sábados de 10 a 17h</a:t>
            </a:r>
            <a:endParaRPr lang="es-ES" sz="1800" b="0" strike="noStrike" spc="-1">
              <a:solidFill>
                <a:srgbClr val="000000"/>
              </a:solidFill>
              <a:uFill>
                <a:solidFill>
                  <a:srgbClr val="FFFFFF"/>
                </a:solidFill>
              </a:uFill>
              <a:latin typeface="Arial"/>
            </a:endParaRPr>
          </a:p>
        </p:txBody>
      </p:sp>
      <p:pic>
        <p:nvPicPr>
          <p:cNvPr id="269" name="Imagen 268"/>
          <p:cNvPicPr/>
          <p:nvPr/>
        </p:nvPicPr>
        <p:blipFill>
          <a:blip r:embed="rId4"/>
          <a:srcRect l="3906" t="23381" r="3965" b="11522"/>
          <a:stretch/>
        </p:blipFill>
        <p:spPr>
          <a:xfrm>
            <a:off x="407520" y="2483280"/>
            <a:ext cx="3480480" cy="2187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435600" y="12168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71"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72" name="Picture 4"/>
          <p:cNvPicPr/>
          <p:nvPr/>
        </p:nvPicPr>
        <p:blipFill>
          <a:blip r:embed="rId2"/>
          <a:stretch/>
        </p:blipFill>
        <p:spPr>
          <a:xfrm>
            <a:off x="508680" y="177120"/>
            <a:ext cx="805680" cy="947160"/>
          </a:xfrm>
          <a:prstGeom prst="rect">
            <a:avLst/>
          </a:prstGeom>
          <a:ln w="9360">
            <a:noFill/>
          </a:ln>
        </p:spPr>
      </p:pic>
      <p:sp>
        <p:nvSpPr>
          <p:cNvPr id="273" name="CustomShape 3"/>
          <p:cNvSpPr/>
          <p:nvPr/>
        </p:nvSpPr>
        <p:spPr>
          <a:xfrm>
            <a:off x="276840" y="1559880"/>
            <a:ext cx="8295840" cy="4532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1" strike="noStrike" spc="-1">
                <a:solidFill>
                  <a:srgbClr val="000000"/>
                </a:solidFill>
                <a:uFill>
                  <a:solidFill>
                    <a:srgbClr val="FFFFFF"/>
                  </a:solidFill>
                </a:uFill>
                <a:latin typeface="Arial"/>
                <a:ea typeface="DejaVu Sans"/>
              </a:rPr>
              <a:t>Servicio de  Ocio Alternativo:</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Nuestro objetivo es disfrutar de un tiempo libre entre iguales dirigido a fomentar habilidades sociales e inserción en acciones de mayor duración y en diversos</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ámbitos.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Es un servicio dirigido a jóvenes con discapacidad intelectual con relativa autonomía que no se basa en reglas a seguir de forma pasiva, sino en compartir entre iguales incluyendo a los monitores/as los/as cuales tienen un perfil de edad e intereses similar a los/as participantes.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Disfrutan de actividades contemporáneas y aprenden a insertarse en diferentes actividades de ocio y tiempo libre con  horarios  diversos según la planificación diseñada y prevista de manera informal optando entre varias propuestas por los mismos/as usuarios/as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Las familias aprenden al mismo tiempo a soltar, a entender el espacio vital y respetarlo,  a supervisar en la distancia sin permanente apoyo.</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628560" y="365040"/>
            <a:ext cx="7886160" cy="108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275" name="Picture 4"/>
          <p:cNvPicPr/>
          <p:nvPr/>
        </p:nvPicPr>
        <p:blipFill>
          <a:blip r:embed="rId2"/>
          <a:stretch/>
        </p:blipFill>
        <p:spPr>
          <a:xfrm>
            <a:off x="777240" y="361440"/>
            <a:ext cx="805680" cy="947160"/>
          </a:xfrm>
          <a:prstGeom prst="rect">
            <a:avLst/>
          </a:prstGeom>
          <a:ln w="9360">
            <a:noFill/>
          </a:ln>
        </p:spPr>
      </p:pic>
      <p:sp>
        <p:nvSpPr>
          <p:cNvPr id="276" name="CustomShape 2"/>
          <p:cNvSpPr/>
          <p:nvPr/>
        </p:nvSpPr>
        <p:spPr>
          <a:xfrm>
            <a:off x="419760" y="5108760"/>
            <a:ext cx="2100960" cy="638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Ocio Alternativo</a:t>
            </a:r>
            <a:endParaRPr lang="es-ES" sz="1800" b="0" strike="noStrike" spc="-1">
              <a:solidFill>
                <a:srgbClr val="000000"/>
              </a:solidFill>
              <a:uFill>
                <a:solidFill>
                  <a:srgbClr val="FFFFFF"/>
                </a:solidFill>
              </a:uFill>
              <a:latin typeface="Arial"/>
            </a:endParaRPr>
          </a:p>
        </p:txBody>
      </p:sp>
      <p:sp>
        <p:nvSpPr>
          <p:cNvPr id="277" name="Line 3"/>
          <p:cNvSpPr/>
          <p:nvPr/>
        </p:nvSpPr>
        <p:spPr>
          <a:xfrm>
            <a:off x="4536000" y="2304000"/>
            <a:ext cx="424800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78" name="Picture 3"/>
          <p:cNvPicPr/>
          <p:nvPr/>
        </p:nvPicPr>
        <p:blipFill>
          <a:blip r:embed="rId3"/>
          <a:stretch/>
        </p:blipFill>
        <p:spPr>
          <a:xfrm>
            <a:off x="4033800" y="2557080"/>
            <a:ext cx="358200" cy="538920"/>
          </a:xfrm>
          <a:prstGeom prst="rect">
            <a:avLst/>
          </a:prstGeom>
          <a:ln w="9360">
            <a:noFill/>
          </a:ln>
        </p:spPr>
      </p:pic>
      <p:sp>
        <p:nvSpPr>
          <p:cNvPr id="279" name="CustomShape 4"/>
          <p:cNvSpPr/>
          <p:nvPr/>
        </p:nvSpPr>
        <p:spPr>
          <a:xfrm>
            <a:off x="3665880" y="2483280"/>
            <a:ext cx="172512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dirty="0">
                <a:solidFill>
                  <a:srgbClr val="5B9BD5"/>
                </a:solidFill>
                <a:uFill>
                  <a:solidFill>
                    <a:srgbClr val="FFFFFF"/>
                  </a:solidFill>
                </a:uFill>
                <a:latin typeface="Arial"/>
                <a:ea typeface="DejaVu Sans"/>
              </a:rPr>
              <a:t>      14</a:t>
            </a:r>
            <a:endParaRPr lang="es-ES" sz="1800" b="0" strike="noStrike" spc="-1" dirty="0">
              <a:solidFill>
                <a:srgbClr val="000000"/>
              </a:solidFill>
              <a:uFill>
                <a:solidFill>
                  <a:srgbClr val="FFFFFF"/>
                </a:solidFill>
              </a:uFill>
              <a:latin typeface="Arial"/>
            </a:endParaRPr>
          </a:p>
        </p:txBody>
      </p:sp>
      <p:sp>
        <p:nvSpPr>
          <p:cNvPr id="280" name="CustomShape 5"/>
          <p:cNvSpPr/>
          <p:nvPr/>
        </p:nvSpPr>
        <p:spPr>
          <a:xfrm>
            <a:off x="4331880" y="312300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Personas atendidas</a:t>
            </a:r>
            <a:endParaRPr lang="es-ES" sz="1800" b="0" strike="noStrike" spc="-1">
              <a:solidFill>
                <a:srgbClr val="000000"/>
              </a:solidFill>
              <a:uFill>
                <a:solidFill>
                  <a:srgbClr val="FFFFFF"/>
                </a:solidFill>
              </a:uFill>
              <a:latin typeface="Arial"/>
            </a:endParaRPr>
          </a:p>
        </p:txBody>
      </p:sp>
      <p:sp>
        <p:nvSpPr>
          <p:cNvPr id="281" name="Line 6"/>
          <p:cNvSpPr/>
          <p:nvPr/>
        </p:nvSpPr>
        <p:spPr>
          <a:xfrm>
            <a:off x="4464000" y="3426480"/>
            <a:ext cx="431028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282" name="Picture 3"/>
          <p:cNvPicPr/>
          <p:nvPr/>
        </p:nvPicPr>
        <p:blipFill>
          <a:blip r:embed="rId3"/>
          <a:stretch/>
        </p:blipFill>
        <p:spPr>
          <a:xfrm>
            <a:off x="4032000" y="3637080"/>
            <a:ext cx="359640" cy="538920"/>
          </a:xfrm>
          <a:prstGeom prst="rect">
            <a:avLst/>
          </a:prstGeom>
          <a:ln w="9360">
            <a:noFill/>
          </a:ln>
        </p:spPr>
      </p:pic>
      <p:sp>
        <p:nvSpPr>
          <p:cNvPr id="283" name="CustomShape 7"/>
          <p:cNvSpPr/>
          <p:nvPr/>
        </p:nvSpPr>
        <p:spPr>
          <a:xfrm>
            <a:off x="4647600" y="3548160"/>
            <a:ext cx="9680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pc="-1" dirty="0">
                <a:solidFill>
                  <a:srgbClr val="5B9BD5"/>
                </a:solidFill>
                <a:uFill>
                  <a:solidFill>
                    <a:srgbClr val="FFFFFF"/>
                  </a:solidFill>
                </a:uFill>
                <a:latin typeface="Calibri"/>
              </a:rPr>
              <a:t>4</a:t>
            </a:r>
            <a:endParaRPr lang="es-ES" sz="1800" b="0" strike="noStrike" spc="-1" dirty="0">
              <a:solidFill>
                <a:srgbClr val="000000"/>
              </a:solidFill>
              <a:uFill>
                <a:solidFill>
                  <a:srgbClr val="FFFFFF"/>
                </a:solidFill>
              </a:uFill>
              <a:latin typeface="Arial"/>
            </a:endParaRPr>
          </a:p>
        </p:txBody>
      </p:sp>
      <p:sp>
        <p:nvSpPr>
          <p:cNvPr id="284" name="CustomShape 8"/>
          <p:cNvSpPr/>
          <p:nvPr/>
        </p:nvSpPr>
        <p:spPr>
          <a:xfrm>
            <a:off x="5024880" y="3783600"/>
            <a:ext cx="23353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Arial"/>
                <a:ea typeface="DejaVu Sans"/>
              </a:rPr>
              <a:t>Personas trabajando</a:t>
            </a:r>
            <a:endParaRPr lang="es-ES" sz="1800" b="0" strike="noStrike" spc="-1">
              <a:solidFill>
                <a:srgbClr val="000000"/>
              </a:solidFill>
              <a:uFill>
                <a:solidFill>
                  <a:srgbClr val="FFFFFF"/>
                </a:solidFill>
              </a:uFill>
              <a:latin typeface="Arial"/>
            </a:endParaRPr>
          </a:p>
        </p:txBody>
      </p:sp>
      <p:sp>
        <p:nvSpPr>
          <p:cNvPr id="285" name="CustomShape 9"/>
          <p:cNvSpPr/>
          <p:nvPr/>
        </p:nvSpPr>
        <p:spPr>
          <a:xfrm>
            <a:off x="3469320" y="4831920"/>
            <a:ext cx="39096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0" strike="noStrike" spc="-1">
                <a:solidFill>
                  <a:srgbClr val="000000"/>
                </a:solidFill>
                <a:uFill>
                  <a:solidFill>
                    <a:srgbClr val="FFFFFF"/>
                  </a:solidFill>
                </a:uFill>
                <a:latin typeface="Arial"/>
                <a:ea typeface="DejaVu Sans"/>
              </a:rPr>
              <a:t>*Se realiza los sábados de 10 a 20h</a:t>
            </a:r>
            <a:endParaRPr lang="es-ES" sz="1800" b="0" strike="noStrike" spc="-1">
              <a:solidFill>
                <a:srgbClr val="000000"/>
              </a:solidFill>
              <a:uFill>
                <a:solidFill>
                  <a:srgbClr val="FFFFFF"/>
                </a:solidFill>
              </a:uFill>
              <a:latin typeface="Arial"/>
            </a:endParaRPr>
          </a:p>
        </p:txBody>
      </p:sp>
      <p:pic>
        <p:nvPicPr>
          <p:cNvPr id="286" name="Imagen 285"/>
          <p:cNvPicPr/>
          <p:nvPr/>
        </p:nvPicPr>
        <p:blipFill>
          <a:blip r:embed="rId4"/>
          <a:stretch/>
        </p:blipFill>
        <p:spPr>
          <a:xfrm>
            <a:off x="672120" y="2356560"/>
            <a:ext cx="3002040" cy="2251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528120" y="138600"/>
            <a:ext cx="7886160" cy="1135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88"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89" name="Picture 4"/>
          <p:cNvPicPr/>
          <p:nvPr/>
        </p:nvPicPr>
        <p:blipFill>
          <a:blip r:embed="rId2"/>
          <a:stretch/>
        </p:blipFill>
        <p:spPr>
          <a:xfrm>
            <a:off x="576000" y="193680"/>
            <a:ext cx="805680" cy="947160"/>
          </a:xfrm>
          <a:prstGeom prst="rect">
            <a:avLst/>
          </a:prstGeom>
          <a:ln w="9360">
            <a:noFill/>
          </a:ln>
        </p:spPr>
      </p:pic>
      <p:sp>
        <p:nvSpPr>
          <p:cNvPr id="290" name="CustomShape 3"/>
          <p:cNvSpPr/>
          <p:nvPr/>
        </p:nvSpPr>
        <p:spPr>
          <a:xfrm>
            <a:off x="461520" y="1413000"/>
            <a:ext cx="8262360" cy="471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1" strike="noStrike" spc="-1">
                <a:solidFill>
                  <a:srgbClr val="000000"/>
                </a:solidFill>
                <a:uFill>
                  <a:solidFill>
                    <a:srgbClr val="FFFFFF"/>
                  </a:solidFill>
                </a:uFill>
                <a:latin typeface="Arial"/>
                <a:ea typeface="DejaVu Sans"/>
              </a:rPr>
              <a:t>Servicios Ocio Escuelas Estacionales: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Nuestro objetivo es promover la participación en actividades  de integración social y apoyo convivencial en períodos vacacionales y escolares.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Los aspectos innovadores de la actividad se fundamentan en  que  proveemos de un ambiente en el cual usuarios/as con discapacidad comparten actividades con usuarios/as en situación  de vulnerabilidad y se plantea un intercambio de habilidades y herramientas personales en el cual la inclusión es  el objetivo.</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Si ambos colectivos logran compartir y disfrutar en  el clima generado intra Amiticia,  evidentemente se producirá una pluralización de comportamientos sociales de integración  en cualquier ámbito social.</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En base a esto diseñamos entre una y dos actividades  diarias en las que ambos grupos trabajan juntos y los resultados son de  apoyo y colaboración mutua basándonos en  el intercambio de las habilidades personales que ya posee cada participante,  permitiéndole al compañero/a de turno  aprender como gestionar sus recursos en compañía,  propiciando un aprendizaje bidireccional de herramientas comportamentales. </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92"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93" name="Picture 4"/>
          <p:cNvPicPr/>
          <p:nvPr/>
        </p:nvPicPr>
        <p:blipFill>
          <a:blip r:embed="rId2"/>
          <a:stretch/>
        </p:blipFill>
        <p:spPr>
          <a:xfrm>
            <a:off x="819000" y="369720"/>
            <a:ext cx="805680" cy="947160"/>
          </a:xfrm>
          <a:prstGeom prst="rect">
            <a:avLst/>
          </a:prstGeom>
          <a:ln w="9360">
            <a:noFill/>
          </a:ln>
        </p:spPr>
      </p:pic>
      <p:sp>
        <p:nvSpPr>
          <p:cNvPr id="294" name="CustomShape 3"/>
          <p:cNvSpPr/>
          <p:nvPr/>
        </p:nvSpPr>
        <p:spPr>
          <a:xfrm>
            <a:off x="1555920" y="2163600"/>
            <a:ext cx="6582600" cy="366120"/>
          </a:xfrm>
          <a:prstGeom prst="rect">
            <a:avLst/>
          </a:prstGeom>
          <a:noFill/>
          <a:ln w="9360">
            <a:noFill/>
          </a:ln>
        </p:spPr>
        <p:style>
          <a:lnRef idx="0">
            <a:scrgbClr r="0" g="0" b="0"/>
          </a:lnRef>
          <a:fillRef idx="0">
            <a:scrgbClr r="0" g="0" b="0"/>
          </a:fillRef>
          <a:effectRef idx="0">
            <a:scrgbClr r="0" g="0" b="0"/>
          </a:effectRef>
          <a:fontRef idx="minor"/>
        </p:style>
      </p:sp>
      <p:sp>
        <p:nvSpPr>
          <p:cNvPr id="295" name="CustomShape 4"/>
          <p:cNvSpPr/>
          <p:nvPr/>
        </p:nvSpPr>
        <p:spPr>
          <a:xfrm>
            <a:off x="514440" y="1671480"/>
            <a:ext cx="8149680" cy="5049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La plena inclusión supone una dinámica social que  implica cambios en el entorno y en los/las participantes. Las interacciones entre personas con y sin discapacidad  deben estar basadas en un verdadero interés del uno por el otro, con objetivos comunes y en términos de igualdad y sentido  de pertenencia, relaciones duraderas, oportunidades de compromiso social, y en un clima de comunicación sin juicios ni  prejuicios.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Reiteramos entonces la importancia de proveer a nuestros usuarios con discapacidad y chicos y chicas en situación de riesgo de exclusión de:</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1.  Objetivos educativos dentro del área de tiempo libre.</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2.  Obtención de aprendizajes que les faciliten un proceso de integración social óptimo.</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3. Actividades enmarcadas en el área de la educación ambiental.</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4.  Disponer de  un espacio de bienestar en donde la diferencia sea una oportunidad para los</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vínculos sociales con una emocionalidad fortalecida y una estima personal adecuada.</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5. Proveer de un respiro familiar y conciliación laboral a las familias.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DEF3"/>
        </a:solidFill>
        <a:effectLst/>
      </p:bgPr>
    </p:bg>
    <p:spTree>
      <p:nvGrpSpPr>
        <p:cNvPr id="1" name=""/>
        <p:cNvGrpSpPr/>
        <p:nvPr/>
      </p:nvGrpSpPr>
      <p:grpSpPr>
        <a:xfrm>
          <a:off x="0" y="0"/>
          <a:ext cx="0" cy="0"/>
          <a:chOff x="0" y="0"/>
          <a:chExt cx="0" cy="0"/>
        </a:xfrm>
      </p:grpSpPr>
      <p:sp>
        <p:nvSpPr>
          <p:cNvPr id="184"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185" name="CustomShape 2"/>
          <p:cNvSpPr/>
          <p:nvPr/>
        </p:nvSpPr>
        <p:spPr>
          <a:xfrm>
            <a:off x="628560" y="1825560"/>
            <a:ext cx="7886160" cy="3552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186" name="Picture 4"/>
          <p:cNvPicPr/>
          <p:nvPr/>
        </p:nvPicPr>
        <p:blipFill>
          <a:blip r:embed="rId2"/>
          <a:stretch/>
        </p:blipFill>
        <p:spPr>
          <a:xfrm>
            <a:off x="819000" y="369720"/>
            <a:ext cx="805680" cy="947160"/>
          </a:xfrm>
          <a:prstGeom prst="rect">
            <a:avLst/>
          </a:prstGeom>
          <a:ln w="9360">
            <a:noFill/>
          </a:ln>
        </p:spPr>
      </p:pic>
      <p:sp>
        <p:nvSpPr>
          <p:cNvPr id="187" name="CustomShape 3"/>
          <p:cNvSpPr/>
          <p:nvPr/>
        </p:nvSpPr>
        <p:spPr>
          <a:xfrm>
            <a:off x="1728720" y="2120760"/>
            <a:ext cx="183600" cy="366120"/>
          </a:xfrm>
          <a:prstGeom prst="rect">
            <a:avLst/>
          </a:prstGeom>
          <a:noFill/>
          <a:ln w="9360">
            <a:noFill/>
          </a:ln>
        </p:spPr>
        <p:style>
          <a:lnRef idx="0">
            <a:scrgbClr r="0" g="0" b="0"/>
          </a:lnRef>
          <a:fillRef idx="0">
            <a:scrgbClr r="0" g="0" b="0"/>
          </a:fillRef>
          <a:effectRef idx="0">
            <a:scrgbClr r="0" g="0" b="0"/>
          </a:effectRef>
          <a:fontRef idx="minor"/>
        </p:style>
      </p:sp>
      <p:sp>
        <p:nvSpPr>
          <p:cNvPr id="188" name="CustomShape 4"/>
          <p:cNvSpPr/>
          <p:nvPr/>
        </p:nvSpPr>
        <p:spPr>
          <a:xfrm>
            <a:off x="650880" y="2259000"/>
            <a:ext cx="8298360" cy="255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15000"/>
              </a:lnSpc>
            </a:pPr>
            <a:r>
              <a:rPr lang="es-ES" sz="1800" b="0" strike="noStrike" spc="-1" dirty="0">
                <a:solidFill>
                  <a:srgbClr val="000000"/>
                </a:solidFill>
                <a:uFill>
                  <a:solidFill>
                    <a:srgbClr val="FFFFFF"/>
                  </a:solidFill>
                </a:uFill>
                <a:latin typeface="Arial"/>
                <a:ea typeface="DejaVu Sans"/>
              </a:rPr>
              <a:t>Nuestra asociación sin ánimo de lucro, nace el 25 de octubre de 1988. Tenemos  32 años dando respuesta a los requerimientos de ocio y tiempo libre de usuarios y usuarias con discapacidad intelectual. Durante su evolución,  se abrió la oportunidad de atender a niños y niñas de la barriada que asisten a diario para que les apoyamos en su rendimiento escolar y tiempo libre enfocado siempre desde la prevención.</a:t>
            </a:r>
            <a:endParaRPr lang="es-ES" sz="1800" b="0" strike="noStrike" spc="-1" dirty="0">
              <a:solidFill>
                <a:srgbClr val="000000"/>
              </a:solidFill>
              <a:uFill>
                <a:solidFill>
                  <a:srgbClr val="FFFFFF"/>
                </a:solidFill>
              </a:uFill>
              <a:latin typeface="Arial"/>
            </a:endParaRPr>
          </a:p>
          <a:p>
            <a:pPr algn="just">
              <a:lnSpc>
                <a:spcPct val="100000"/>
              </a:lnSpc>
            </a:pPr>
            <a:r>
              <a:rPr lang="es-ES" sz="1800" b="0" strike="noStrike" spc="-1" dirty="0">
                <a:solidFill>
                  <a:srgbClr val="000000"/>
                </a:solidFill>
                <a:uFill>
                  <a:solidFill>
                    <a:srgbClr val="FFFFFF"/>
                  </a:solidFill>
                </a:uFill>
                <a:latin typeface="Arial"/>
                <a:ea typeface="DejaVu Sans"/>
              </a:rPr>
              <a:t> </a:t>
            </a: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628560" y="365040"/>
            <a:ext cx="7886160" cy="108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297" name="Picture 4"/>
          <p:cNvPicPr/>
          <p:nvPr/>
        </p:nvPicPr>
        <p:blipFill>
          <a:blip r:embed="rId2"/>
          <a:stretch/>
        </p:blipFill>
        <p:spPr>
          <a:xfrm>
            <a:off x="777240" y="361440"/>
            <a:ext cx="805680" cy="947160"/>
          </a:xfrm>
          <a:prstGeom prst="rect">
            <a:avLst/>
          </a:prstGeom>
          <a:ln w="9360">
            <a:noFill/>
          </a:ln>
        </p:spPr>
      </p:pic>
      <p:sp>
        <p:nvSpPr>
          <p:cNvPr id="298" name="CustomShape 2"/>
          <p:cNvSpPr/>
          <p:nvPr/>
        </p:nvSpPr>
        <p:spPr>
          <a:xfrm>
            <a:off x="419760" y="5108760"/>
            <a:ext cx="2100960" cy="638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Escuelas Estacionales</a:t>
            </a:r>
            <a:endParaRPr lang="es-ES" sz="1800" b="0" strike="noStrike" spc="-1">
              <a:solidFill>
                <a:srgbClr val="000000"/>
              </a:solidFill>
              <a:uFill>
                <a:solidFill>
                  <a:srgbClr val="FFFFFF"/>
                </a:solidFill>
              </a:uFill>
              <a:latin typeface="Arial"/>
            </a:endParaRPr>
          </a:p>
        </p:txBody>
      </p:sp>
      <p:sp>
        <p:nvSpPr>
          <p:cNvPr id="299" name="Line 3"/>
          <p:cNvSpPr/>
          <p:nvPr/>
        </p:nvSpPr>
        <p:spPr>
          <a:xfrm>
            <a:off x="4032000" y="2363760"/>
            <a:ext cx="4867920" cy="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00" name="Picture 3"/>
          <p:cNvPicPr/>
          <p:nvPr/>
        </p:nvPicPr>
        <p:blipFill>
          <a:blip r:embed="rId3"/>
          <a:stretch/>
        </p:blipFill>
        <p:spPr>
          <a:xfrm>
            <a:off x="3887640" y="2540160"/>
            <a:ext cx="358200" cy="538920"/>
          </a:xfrm>
          <a:prstGeom prst="rect">
            <a:avLst/>
          </a:prstGeom>
          <a:ln w="9360">
            <a:noFill/>
          </a:ln>
        </p:spPr>
      </p:pic>
      <p:sp>
        <p:nvSpPr>
          <p:cNvPr id="301" name="CustomShape 4"/>
          <p:cNvSpPr/>
          <p:nvPr/>
        </p:nvSpPr>
        <p:spPr>
          <a:xfrm>
            <a:off x="4032000" y="2483280"/>
            <a:ext cx="135900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Arial"/>
                <a:ea typeface="DejaVu Sans"/>
              </a:rPr>
              <a:t>    65</a:t>
            </a:r>
            <a:endParaRPr lang="es-ES" sz="1800" b="0" strike="noStrike" spc="-1">
              <a:solidFill>
                <a:srgbClr val="000000"/>
              </a:solidFill>
              <a:uFill>
                <a:solidFill>
                  <a:srgbClr val="FFFFFF"/>
                </a:solidFill>
              </a:uFill>
              <a:latin typeface="Arial"/>
            </a:endParaRPr>
          </a:p>
        </p:txBody>
      </p:sp>
      <p:sp>
        <p:nvSpPr>
          <p:cNvPr id="302" name="CustomShape 5"/>
          <p:cNvSpPr/>
          <p:nvPr/>
        </p:nvSpPr>
        <p:spPr>
          <a:xfrm>
            <a:off x="3812040" y="307908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Personas atendidas</a:t>
            </a:r>
            <a:endParaRPr lang="es-ES" sz="1800" b="0" strike="noStrike" spc="-1">
              <a:solidFill>
                <a:srgbClr val="000000"/>
              </a:solidFill>
              <a:uFill>
                <a:solidFill>
                  <a:srgbClr val="FFFFFF"/>
                </a:solidFill>
              </a:uFill>
              <a:latin typeface="Arial"/>
            </a:endParaRPr>
          </a:p>
        </p:txBody>
      </p:sp>
      <p:sp>
        <p:nvSpPr>
          <p:cNvPr id="303" name="Line 6"/>
          <p:cNvSpPr/>
          <p:nvPr/>
        </p:nvSpPr>
        <p:spPr>
          <a:xfrm>
            <a:off x="3816000" y="3435840"/>
            <a:ext cx="508680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04" name="Picture 3"/>
          <p:cNvPicPr/>
          <p:nvPr/>
        </p:nvPicPr>
        <p:blipFill>
          <a:blip r:embed="rId3"/>
          <a:stretch/>
        </p:blipFill>
        <p:spPr>
          <a:xfrm>
            <a:off x="3922200" y="3731400"/>
            <a:ext cx="359640" cy="538920"/>
          </a:xfrm>
          <a:prstGeom prst="rect">
            <a:avLst/>
          </a:prstGeom>
          <a:ln w="9360">
            <a:noFill/>
          </a:ln>
        </p:spPr>
      </p:pic>
      <p:sp>
        <p:nvSpPr>
          <p:cNvPr id="305" name="CustomShape 7"/>
          <p:cNvSpPr/>
          <p:nvPr/>
        </p:nvSpPr>
        <p:spPr>
          <a:xfrm>
            <a:off x="4608360" y="3549600"/>
            <a:ext cx="8096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Calibri"/>
                <a:ea typeface="DejaVu Sans"/>
              </a:rPr>
              <a:t> 12</a:t>
            </a:r>
            <a:endParaRPr lang="es-ES" sz="1800" b="0" strike="noStrike" spc="-1">
              <a:solidFill>
                <a:srgbClr val="000000"/>
              </a:solidFill>
              <a:uFill>
                <a:solidFill>
                  <a:srgbClr val="FFFFFF"/>
                </a:solidFill>
              </a:uFill>
              <a:latin typeface="Arial"/>
            </a:endParaRPr>
          </a:p>
        </p:txBody>
      </p:sp>
      <p:sp>
        <p:nvSpPr>
          <p:cNvPr id="306" name="CustomShape 8"/>
          <p:cNvSpPr/>
          <p:nvPr/>
        </p:nvSpPr>
        <p:spPr>
          <a:xfrm>
            <a:off x="5024880" y="3783600"/>
            <a:ext cx="28951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Arial"/>
                <a:ea typeface="DejaVu Sans"/>
              </a:rPr>
              <a:t>      Personas trabajando</a:t>
            </a:r>
            <a:endParaRPr lang="es-ES" sz="1800" b="0" strike="noStrike" spc="-1">
              <a:solidFill>
                <a:srgbClr val="000000"/>
              </a:solidFill>
              <a:uFill>
                <a:solidFill>
                  <a:srgbClr val="FFFFFF"/>
                </a:solidFill>
              </a:uFill>
              <a:latin typeface="Arial"/>
            </a:endParaRPr>
          </a:p>
        </p:txBody>
      </p:sp>
      <p:sp>
        <p:nvSpPr>
          <p:cNvPr id="307" name="CustomShape 9"/>
          <p:cNvSpPr/>
          <p:nvPr/>
        </p:nvSpPr>
        <p:spPr>
          <a:xfrm>
            <a:off x="2521080" y="5328000"/>
            <a:ext cx="5183640" cy="88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400" b="0" strike="noStrike" spc="-1">
                <a:solidFill>
                  <a:srgbClr val="000000"/>
                </a:solidFill>
                <a:uFill>
                  <a:solidFill>
                    <a:srgbClr val="FFFFFF"/>
                  </a:solidFill>
                </a:uFill>
                <a:latin typeface="Arial"/>
              </a:rPr>
              <a:t>Se plantean actividades acordes a las necesidades de los/las participantes que les permiten disfrutar de sus periodos vacacionales sin dejar de aprender y desarrollar todas sus habilidades desde diferentes entornos</a:t>
            </a:r>
            <a:endParaRPr lang="es-ES" sz="1800" b="0" strike="noStrike" spc="-1">
              <a:solidFill>
                <a:srgbClr val="000000"/>
              </a:solidFill>
              <a:uFill>
                <a:solidFill>
                  <a:srgbClr val="FFFFFF"/>
                </a:solidFill>
              </a:uFill>
              <a:latin typeface="Arial"/>
            </a:endParaRPr>
          </a:p>
        </p:txBody>
      </p:sp>
      <p:pic>
        <p:nvPicPr>
          <p:cNvPr id="308" name="Imagen 307"/>
          <p:cNvPicPr/>
          <p:nvPr/>
        </p:nvPicPr>
        <p:blipFill>
          <a:blip r:embed="rId4"/>
          <a:srcRect l="8469" t="15165" r="6972"/>
          <a:stretch/>
        </p:blipFill>
        <p:spPr>
          <a:xfrm>
            <a:off x="360000" y="2368440"/>
            <a:ext cx="3168000" cy="2383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10"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311" name="Picture 4"/>
          <p:cNvPicPr/>
          <p:nvPr/>
        </p:nvPicPr>
        <p:blipFill>
          <a:blip r:embed="rId2"/>
          <a:stretch/>
        </p:blipFill>
        <p:spPr>
          <a:xfrm>
            <a:off x="819000" y="369720"/>
            <a:ext cx="805680" cy="947160"/>
          </a:xfrm>
          <a:prstGeom prst="rect">
            <a:avLst/>
          </a:prstGeom>
          <a:ln w="9360">
            <a:noFill/>
          </a:ln>
        </p:spPr>
      </p:pic>
      <p:sp>
        <p:nvSpPr>
          <p:cNvPr id="312" name="CustomShape 3"/>
          <p:cNvSpPr/>
          <p:nvPr/>
        </p:nvSpPr>
        <p:spPr>
          <a:xfrm>
            <a:off x="950760" y="1801800"/>
            <a:ext cx="7681320" cy="4440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600" b="1" strike="noStrike" spc="-1">
                <a:solidFill>
                  <a:srgbClr val="000000"/>
                </a:solidFill>
                <a:uFill>
                  <a:solidFill>
                    <a:srgbClr val="FFFFFF"/>
                  </a:solidFill>
                </a:uFill>
                <a:latin typeface="Arial"/>
                <a:ea typeface="DejaVu Sans"/>
              </a:rPr>
              <a:t>Servicio de Estimulación Multisensorial:</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Nuestro objetivo es continuar el interrumpido proceso de intervención temprana que ha cesado en general a los 18 años. Por esta razón, hemos destinado este servicio a la atención del espectro autista fusionando la estimulación de los sentidos con el entrenamiento en habilidades socioafectivas que le permitan mejorar sus condiciones de vida generando mecanismos de adaptabilidad mediante la intervención de sus correspondientes vías de conocimiento.</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Se busca así mejorar  la asimilación de la información  que se les ofrece optimizando su relación  con el entorno y sus aprendizajes.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Los participantes deben ser mayores de 18 años y pertenecer a cualquier tipo de discapacidad intelectual y requiere de implicación familiar para el diseño individualizado de la actividad.</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0" y="365040"/>
            <a:ext cx="7886160" cy="108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314" name="Picture 4"/>
          <p:cNvPicPr/>
          <p:nvPr/>
        </p:nvPicPr>
        <p:blipFill>
          <a:blip r:embed="rId2"/>
          <a:stretch/>
        </p:blipFill>
        <p:spPr>
          <a:xfrm>
            <a:off x="777240" y="361440"/>
            <a:ext cx="805680" cy="947160"/>
          </a:xfrm>
          <a:prstGeom prst="rect">
            <a:avLst/>
          </a:prstGeom>
          <a:ln w="9360">
            <a:noFill/>
          </a:ln>
        </p:spPr>
      </p:pic>
      <p:sp>
        <p:nvSpPr>
          <p:cNvPr id="315" name="CustomShape 2"/>
          <p:cNvSpPr/>
          <p:nvPr/>
        </p:nvSpPr>
        <p:spPr>
          <a:xfrm>
            <a:off x="419760" y="5108760"/>
            <a:ext cx="2439360" cy="638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Estimulación</a:t>
            </a:r>
            <a:endParaRPr lang="es-ES" sz="1800" b="0" strike="noStrike" spc="-1">
              <a:solidFill>
                <a:srgbClr val="000000"/>
              </a:solidFill>
              <a:uFill>
                <a:solidFill>
                  <a:srgbClr val="FFFFFF"/>
                </a:solidFill>
              </a:uFill>
              <a:latin typeface="Arial"/>
            </a:endParaRPr>
          </a:p>
          <a:p>
            <a:pPr algn="ctr">
              <a:lnSpc>
                <a:spcPct val="100000"/>
              </a:lnSpc>
            </a:pPr>
            <a:r>
              <a:rPr lang="es-ES" sz="1800" b="0" strike="noStrike" spc="296">
                <a:solidFill>
                  <a:srgbClr val="5B9BD5"/>
                </a:solidFill>
                <a:uFill>
                  <a:solidFill>
                    <a:srgbClr val="FFFFFF"/>
                  </a:solidFill>
                </a:uFill>
                <a:latin typeface="Swis721 BdRnd BT"/>
                <a:ea typeface="DejaVu Sans"/>
              </a:rPr>
              <a:t>Multisensorial</a:t>
            </a:r>
            <a:endParaRPr lang="es-ES" sz="1800" b="0" strike="noStrike" spc="-1">
              <a:solidFill>
                <a:srgbClr val="000000"/>
              </a:solidFill>
              <a:uFill>
                <a:solidFill>
                  <a:srgbClr val="FFFFFF"/>
                </a:solidFill>
              </a:uFill>
              <a:latin typeface="Arial"/>
            </a:endParaRPr>
          </a:p>
        </p:txBody>
      </p:sp>
      <p:sp>
        <p:nvSpPr>
          <p:cNvPr id="316" name="Line 3"/>
          <p:cNvSpPr/>
          <p:nvPr/>
        </p:nvSpPr>
        <p:spPr>
          <a:xfrm>
            <a:off x="3246840" y="2363400"/>
            <a:ext cx="565308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17" name="Picture 3"/>
          <p:cNvPicPr/>
          <p:nvPr/>
        </p:nvPicPr>
        <p:blipFill>
          <a:blip r:embed="rId3"/>
          <a:stretch/>
        </p:blipFill>
        <p:spPr>
          <a:xfrm>
            <a:off x="3248640" y="2619360"/>
            <a:ext cx="358200" cy="538920"/>
          </a:xfrm>
          <a:prstGeom prst="rect">
            <a:avLst/>
          </a:prstGeom>
          <a:ln w="9360">
            <a:noFill/>
          </a:ln>
        </p:spPr>
      </p:pic>
      <p:sp>
        <p:nvSpPr>
          <p:cNvPr id="318" name="CustomShape 4"/>
          <p:cNvSpPr/>
          <p:nvPr/>
        </p:nvSpPr>
        <p:spPr>
          <a:xfrm>
            <a:off x="3665880" y="2483280"/>
            <a:ext cx="172512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Arial"/>
                <a:ea typeface="DejaVu Sans"/>
              </a:rPr>
              <a:t>20</a:t>
            </a:r>
            <a:endParaRPr lang="es-ES" sz="1800" b="0" strike="noStrike" spc="-1">
              <a:solidFill>
                <a:srgbClr val="000000"/>
              </a:solidFill>
              <a:uFill>
                <a:solidFill>
                  <a:srgbClr val="FFFFFF"/>
                </a:solidFill>
              </a:uFill>
              <a:latin typeface="Arial"/>
            </a:endParaRPr>
          </a:p>
        </p:txBody>
      </p:sp>
      <p:sp>
        <p:nvSpPr>
          <p:cNvPr id="319" name="CustomShape 5"/>
          <p:cNvSpPr/>
          <p:nvPr/>
        </p:nvSpPr>
        <p:spPr>
          <a:xfrm>
            <a:off x="3431160" y="312300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Personas atendidas</a:t>
            </a:r>
            <a:endParaRPr lang="es-ES" sz="1800" b="0" strike="noStrike" spc="-1">
              <a:solidFill>
                <a:srgbClr val="000000"/>
              </a:solidFill>
              <a:uFill>
                <a:solidFill>
                  <a:srgbClr val="FFFFFF"/>
                </a:solidFill>
              </a:uFill>
              <a:latin typeface="Arial"/>
            </a:endParaRPr>
          </a:p>
        </p:txBody>
      </p:sp>
      <p:sp>
        <p:nvSpPr>
          <p:cNvPr id="320" name="Line 6"/>
          <p:cNvSpPr/>
          <p:nvPr/>
        </p:nvSpPr>
        <p:spPr>
          <a:xfrm>
            <a:off x="3249720" y="3424680"/>
            <a:ext cx="5653080" cy="111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21" name="Picture 3"/>
          <p:cNvPicPr/>
          <p:nvPr/>
        </p:nvPicPr>
        <p:blipFill>
          <a:blip r:embed="rId3"/>
          <a:stretch/>
        </p:blipFill>
        <p:spPr>
          <a:xfrm>
            <a:off x="3256920" y="3727440"/>
            <a:ext cx="359640" cy="538920"/>
          </a:xfrm>
          <a:prstGeom prst="rect">
            <a:avLst/>
          </a:prstGeom>
          <a:ln w="9360">
            <a:noFill/>
          </a:ln>
        </p:spPr>
      </p:pic>
      <p:sp>
        <p:nvSpPr>
          <p:cNvPr id="322" name="CustomShape 7"/>
          <p:cNvSpPr/>
          <p:nvPr/>
        </p:nvSpPr>
        <p:spPr>
          <a:xfrm>
            <a:off x="3657600" y="3632400"/>
            <a:ext cx="9680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5B9BD5"/>
                </a:solidFill>
                <a:uFill>
                  <a:solidFill>
                    <a:srgbClr val="FFFFFF"/>
                  </a:solidFill>
                </a:uFill>
                <a:latin typeface="Calibri"/>
                <a:ea typeface="DejaVu Sans"/>
              </a:rPr>
              <a:t>2</a:t>
            </a:r>
            <a:endParaRPr lang="es-ES" sz="1800" b="0" strike="noStrike" spc="-1">
              <a:solidFill>
                <a:srgbClr val="000000"/>
              </a:solidFill>
              <a:uFill>
                <a:solidFill>
                  <a:srgbClr val="FFFFFF"/>
                </a:solidFill>
              </a:uFill>
              <a:latin typeface="Arial"/>
            </a:endParaRPr>
          </a:p>
        </p:txBody>
      </p:sp>
      <p:sp>
        <p:nvSpPr>
          <p:cNvPr id="323" name="CustomShape 8"/>
          <p:cNvSpPr/>
          <p:nvPr/>
        </p:nvSpPr>
        <p:spPr>
          <a:xfrm>
            <a:off x="5024880" y="3783600"/>
            <a:ext cx="23353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Arial"/>
                <a:ea typeface="DejaVu Sans"/>
              </a:rPr>
              <a:t>Personas trabajando</a:t>
            </a:r>
            <a:endParaRPr lang="es-ES" sz="1800" b="0" strike="noStrike" spc="-1">
              <a:solidFill>
                <a:srgbClr val="000000"/>
              </a:solidFill>
              <a:uFill>
                <a:solidFill>
                  <a:srgbClr val="FFFFFF"/>
                </a:solidFill>
              </a:uFill>
              <a:latin typeface="Arial"/>
            </a:endParaRPr>
          </a:p>
        </p:txBody>
      </p:sp>
      <p:pic>
        <p:nvPicPr>
          <p:cNvPr id="324" name="16 Imagen"/>
          <p:cNvPicPr/>
          <p:nvPr/>
        </p:nvPicPr>
        <p:blipFill>
          <a:blip r:embed="rId4"/>
          <a:stretch/>
        </p:blipFill>
        <p:spPr>
          <a:xfrm>
            <a:off x="260640" y="1789200"/>
            <a:ext cx="2763000" cy="3109320"/>
          </a:xfrm>
          <a:prstGeom prst="rect">
            <a:avLst/>
          </a:prstGeom>
          <a:ln w="9360">
            <a:noFill/>
          </a:ln>
        </p:spPr>
      </p:pic>
      <p:sp>
        <p:nvSpPr>
          <p:cNvPr id="325" name="CustomShape 9"/>
          <p:cNvSpPr/>
          <p:nvPr/>
        </p:nvSpPr>
        <p:spPr>
          <a:xfrm>
            <a:off x="3384000" y="5256000"/>
            <a:ext cx="4607640" cy="114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500" b="0" strike="noStrike" spc="-1">
                <a:solidFill>
                  <a:srgbClr val="000000"/>
                </a:solidFill>
                <a:uFill>
                  <a:solidFill>
                    <a:srgbClr val="FFFFFF"/>
                  </a:solidFill>
                </a:uFill>
                <a:latin typeface="Arial"/>
              </a:rPr>
              <a:t>Servicio centrado en la persona, en sus habilidades y necesidades a partir de las cuales se desarrolla un plan de trabajo conjuntamente con las familias asegurando así la máxima eficacia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117360" y="109080"/>
            <a:ext cx="8866440" cy="972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327" name="Picture 4"/>
          <p:cNvPicPr/>
          <p:nvPr/>
        </p:nvPicPr>
        <p:blipFill>
          <a:blip r:embed="rId2"/>
          <a:stretch/>
        </p:blipFill>
        <p:spPr>
          <a:xfrm>
            <a:off x="248760" y="168480"/>
            <a:ext cx="805680" cy="947160"/>
          </a:xfrm>
          <a:prstGeom prst="rect">
            <a:avLst/>
          </a:prstGeom>
          <a:ln w="9360">
            <a:noFill/>
          </a:ln>
        </p:spPr>
      </p:pic>
      <p:sp>
        <p:nvSpPr>
          <p:cNvPr id="328" name="Line 2"/>
          <p:cNvSpPr/>
          <p:nvPr/>
        </p:nvSpPr>
        <p:spPr>
          <a:xfrm>
            <a:off x="4680000" y="2363400"/>
            <a:ext cx="421992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330" name="CustomShape 3"/>
          <p:cNvSpPr/>
          <p:nvPr/>
        </p:nvSpPr>
        <p:spPr>
          <a:xfrm>
            <a:off x="1171852" y="2483280"/>
            <a:ext cx="731520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800" b="1" spc="-1" dirty="0">
                <a:solidFill>
                  <a:srgbClr val="5B9BD5"/>
                </a:solidFill>
                <a:uFill>
                  <a:solidFill>
                    <a:srgbClr val="FFFFFF"/>
                  </a:solidFill>
                </a:uFill>
                <a:latin typeface="Arial"/>
                <a:ea typeface="DejaVu Sans"/>
              </a:rPr>
              <a:t>         </a:t>
            </a:r>
            <a:r>
              <a:rPr lang="es-ES" sz="4800" b="1" strike="noStrike" spc="-1" dirty="0">
                <a:solidFill>
                  <a:srgbClr val="5B9BD5"/>
                </a:solidFill>
                <a:uFill>
                  <a:solidFill>
                    <a:srgbClr val="FFFFFF"/>
                  </a:solidFill>
                </a:uFill>
                <a:latin typeface="Arial"/>
                <a:ea typeface="DejaVu Sans"/>
              </a:rPr>
              <a:t> </a:t>
            </a:r>
            <a:r>
              <a:rPr lang="es-ES" b="1" strike="noStrike" spc="-1" dirty="0">
                <a:solidFill>
                  <a:srgbClr val="0070C0"/>
                </a:solidFill>
                <a:uFill>
                  <a:solidFill>
                    <a:srgbClr val="FFFFFF"/>
                  </a:solidFill>
                </a:uFill>
                <a:latin typeface="Arial"/>
                <a:ea typeface="DejaVu Sans"/>
              </a:rPr>
              <a:t>No se realizaron los campamentos previstos </a:t>
            </a:r>
            <a:r>
              <a:rPr lang="es-ES" b="1" strike="noStrike" spc="-1" dirty="0">
                <a:solidFill>
                  <a:srgbClr val="5B9BD5"/>
                </a:solidFill>
                <a:uFill>
                  <a:solidFill>
                    <a:srgbClr val="FFFFFF"/>
                  </a:solidFill>
                </a:uFill>
                <a:latin typeface="Arial"/>
                <a:ea typeface="DejaVu Sans"/>
              </a:rPr>
              <a:t>debido a la pandemia y las restricciones sanitarias generadas por la Administración.</a:t>
            </a:r>
          </a:p>
          <a:p>
            <a:pPr>
              <a:lnSpc>
                <a:spcPct val="100000"/>
              </a:lnSpc>
            </a:pPr>
            <a:endParaRPr lang="es-ES" b="1" spc="-1" dirty="0">
              <a:solidFill>
                <a:srgbClr val="5B9BD5"/>
              </a:solidFill>
              <a:uFill>
                <a:solidFill>
                  <a:srgbClr val="FFFFFF"/>
                </a:solidFill>
              </a:uFill>
              <a:latin typeface="Arial"/>
            </a:endParaRPr>
          </a:p>
          <a:p>
            <a:pPr>
              <a:lnSpc>
                <a:spcPct val="100000"/>
              </a:lnSpc>
            </a:pPr>
            <a:r>
              <a:rPr lang="es-ES" b="1" strike="noStrike" spc="-1" dirty="0">
                <a:solidFill>
                  <a:srgbClr val="0070C0"/>
                </a:solidFill>
                <a:uFill>
                  <a:solidFill>
                    <a:srgbClr val="FFFFFF"/>
                  </a:solidFill>
                </a:uFill>
                <a:latin typeface="Arial"/>
              </a:rPr>
              <a:t>Se realizaron 8 respiros </a:t>
            </a:r>
            <a:r>
              <a:rPr lang="es-ES" b="1" strike="noStrike" spc="-1" dirty="0">
                <a:solidFill>
                  <a:srgbClr val="5B9BD5"/>
                </a:solidFill>
                <a:uFill>
                  <a:solidFill>
                    <a:srgbClr val="FFFFFF"/>
                  </a:solidFill>
                </a:uFill>
                <a:latin typeface="Arial"/>
              </a:rPr>
              <a:t>de fin de semana con la atención a 5 personas en cada uno.</a:t>
            </a:r>
          </a:p>
          <a:p>
            <a:pPr>
              <a:lnSpc>
                <a:spcPct val="100000"/>
              </a:lnSpc>
            </a:pPr>
            <a:r>
              <a:rPr lang="es-ES" b="1" spc="-1" dirty="0">
                <a:solidFill>
                  <a:srgbClr val="0070C0"/>
                </a:solidFill>
                <a:uFill>
                  <a:solidFill>
                    <a:srgbClr val="FFFFFF"/>
                  </a:solidFill>
                </a:uFill>
                <a:latin typeface="Arial"/>
              </a:rPr>
              <a:t>Se realizaron 4 </a:t>
            </a:r>
            <a:r>
              <a:rPr lang="es-ES" b="1" strike="noStrike" spc="-1" dirty="0">
                <a:solidFill>
                  <a:srgbClr val="0070C0"/>
                </a:solidFill>
                <a:uFill>
                  <a:solidFill>
                    <a:srgbClr val="FFFFFF"/>
                  </a:solidFill>
                </a:uFill>
                <a:latin typeface="Arial"/>
              </a:rPr>
              <a:t>acampadas urbanas </a:t>
            </a:r>
            <a:r>
              <a:rPr lang="es-ES" b="1" strike="noStrike" spc="-1" dirty="0">
                <a:solidFill>
                  <a:srgbClr val="5B9BD5"/>
                </a:solidFill>
                <a:uFill>
                  <a:solidFill>
                    <a:srgbClr val="FFFFFF"/>
                  </a:solidFill>
                </a:uFill>
                <a:latin typeface="Arial"/>
              </a:rPr>
              <a:t>con la atención a 8 personas en cada una.</a:t>
            </a:r>
            <a:endParaRPr lang="es-ES" sz="3200" b="0" strike="noStrike" spc="-1" dirty="0">
              <a:solidFill>
                <a:srgbClr val="000000"/>
              </a:solidFill>
              <a:uFill>
                <a:solidFill>
                  <a:srgbClr val="FFFFFF"/>
                </a:solidFill>
              </a:uFill>
              <a:latin typeface="Arial"/>
            </a:endParaRPr>
          </a:p>
        </p:txBody>
      </p:sp>
      <p:sp>
        <p:nvSpPr>
          <p:cNvPr id="334" name="CustomShape 6"/>
          <p:cNvSpPr/>
          <p:nvPr/>
        </p:nvSpPr>
        <p:spPr>
          <a:xfrm>
            <a:off x="4392000" y="3620520"/>
            <a:ext cx="9680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dirty="0">
                <a:solidFill>
                  <a:srgbClr val="5B9BD5"/>
                </a:solidFill>
                <a:uFill>
                  <a:solidFill>
                    <a:srgbClr val="FFFFFF"/>
                  </a:solidFill>
                </a:uFill>
                <a:latin typeface="Calibri"/>
                <a:ea typeface="DejaVu Sans"/>
              </a:rPr>
              <a:t>    </a:t>
            </a:r>
            <a:endParaRPr lang="es-ES" sz="1800" b="0" strike="noStrike" spc="-1" dirty="0">
              <a:solidFill>
                <a:srgbClr val="000000"/>
              </a:solidFill>
              <a:uFill>
                <a:solidFill>
                  <a:srgbClr val="FFFFFF"/>
                </a:solidFill>
              </a:uFill>
              <a:latin typeface="Arial"/>
            </a:endParaRPr>
          </a:p>
        </p:txBody>
      </p:sp>
      <p:sp>
        <p:nvSpPr>
          <p:cNvPr id="335" name="CustomShape 7"/>
          <p:cNvSpPr/>
          <p:nvPr/>
        </p:nvSpPr>
        <p:spPr>
          <a:xfrm>
            <a:off x="5024880" y="3783600"/>
            <a:ext cx="26791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dirty="0">
              <a:solidFill>
                <a:srgbClr val="000000"/>
              </a:solidFill>
              <a:uFill>
                <a:solidFill>
                  <a:srgbClr val="FFFFFF"/>
                </a:solidFill>
              </a:uFill>
              <a:latin typeface="Arial"/>
            </a:endParaRPr>
          </a:p>
        </p:txBody>
      </p:sp>
      <p:sp>
        <p:nvSpPr>
          <p:cNvPr id="336" name="CustomShape 8"/>
          <p:cNvSpPr/>
          <p:nvPr/>
        </p:nvSpPr>
        <p:spPr>
          <a:xfrm>
            <a:off x="2086252" y="1662480"/>
            <a:ext cx="5152988"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1" strike="noStrike" spc="-1">
                <a:solidFill>
                  <a:srgbClr val="5B9BD5"/>
                </a:solidFill>
                <a:uFill>
                  <a:solidFill>
                    <a:srgbClr val="FFFFFF"/>
                  </a:solidFill>
                </a:uFill>
                <a:latin typeface="Arial"/>
                <a:ea typeface="DejaVu Sans"/>
              </a:rPr>
              <a:t>CAMPAMENTOS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40"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341" name="Picture 4"/>
          <p:cNvPicPr/>
          <p:nvPr/>
        </p:nvPicPr>
        <p:blipFill>
          <a:blip r:embed="rId2"/>
          <a:stretch/>
        </p:blipFill>
        <p:spPr>
          <a:xfrm>
            <a:off x="819000" y="369720"/>
            <a:ext cx="805680" cy="947160"/>
          </a:xfrm>
          <a:prstGeom prst="rect">
            <a:avLst/>
          </a:prstGeom>
          <a:ln w="9360">
            <a:noFill/>
          </a:ln>
        </p:spPr>
      </p:pic>
      <p:sp>
        <p:nvSpPr>
          <p:cNvPr id="342" name="CustomShape 3"/>
          <p:cNvSpPr/>
          <p:nvPr/>
        </p:nvSpPr>
        <p:spPr>
          <a:xfrm>
            <a:off x="377640" y="1710720"/>
            <a:ext cx="8404920" cy="3733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15000"/>
              </a:lnSpc>
            </a:pPr>
            <a:r>
              <a:rPr lang="es-ES" sz="1800" b="1" strike="noStrike" spc="-1" dirty="0">
                <a:solidFill>
                  <a:srgbClr val="000000"/>
                </a:solidFill>
                <a:uFill>
                  <a:solidFill>
                    <a:srgbClr val="FFFFFF"/>
                  </a:solidFill>
                </a:uFill>
                <a:latin typeface="Arial"/>
                <a:ea typeface="DejaVu Sans"/>
              </a:rPr>
              <a:t>Servicio de Proinfancia (Convenio </a:t>
            </a:r>
            <a:r>
              <a:rPr lang="es-ES" sz="1800" b="1" strike="noStrike" spc="-1" dirty="0" err="1">
                <a:solidFill>
                  <a:srgbClr val="000000"/>
                </a:solidFill>
                <a:uFill>
                  <a:solidFill>
                    <a:srgbClr val="FFFFFF"/>
                  </a:solidFill>
                </a:uFill>
                <a:latin typeface="Arial"/>
                <a:ea typeface="DejaVu Sans"/>
              </a:rPr>
              <a:t>Amiticia&amp;Fundación</a:t>
            </a:r>
            <a:r>
              <a:rPr lang="es-ES" sz="1800" b="1" strike="noStrike" spc="-1" dirty="0">
                <a:solidFill>
                  <a:srgbClr val="000000"/>
                </a:solidFill>
                <a:uFill>
                  <a:solidFill>
                    <a:srgbClr val="FFFFFF"/>
                  </a:solidFill>
                </a:uFill>
                <a:latin typeface="Arial"/>
                <a:ea typeface="DejaVu Sans"/>
              </a:rPr>
              <a:t> La Caixa):</a:t>
            </a:r>
            <a:endParaRPr lang="es-ES" sz="1800" b="0" strike="noStrike" spc="-1" dirty="0">
              <a:solidFill>
                <a:srgbClr val="000000"/>
              </a:solidFill>
              <a:uFill>
                <a:solidFill>
                  <a:srgbClr val="FFFFFF"/>
                </a:solidFill>
              </a:uFill>
              <a:latin typeface="Arial"/>
            </a:endParaRPr>
          </a:p>
          <a:p>
            <a:pPr algn="just">
              <a:lnSpc>
                <a:spcPct val="115000"/>
              </a:lnSpc>
            </a:pP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Atención a niños, niñas y adolescentes en situación de riesgo de exclusión social.</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1. Servicio de Estudio Asistido: atención psicopedagógica en las materias instrumentales.</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2. Servicio de Aula Abierta: refuerzo escolar.</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3. Colonias Urbanas: escuela de verano con actividades dirigidas al disfrute desde la perspectiva de la educación ambiental con la asistencia de niños, niñas y adolescentes.</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4. Escuela de Familias: núcleos familiares atendidos mediante talleres y sesiones de tutorías.</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5. Logopedia: sesiones semanales de una hora para 5 usuarios/as.</a:t>
            </a: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6. Psicomotricidad: sesiones semanales de una hora para 5 usuarios/as.</a:t>
            </a: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44"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345" name="Picture 4"/>
          <p:cNvPicPr/>
          <p:nvPr/>
        </p:nvPicPr>
        <p:blipFill>
          <a:blip r:embed="rId2"/>
          <a:stretch/>
        </p:blipFill>
        <p:spPr>
          <a:xfrm>
            <a:off x="819000" y="369720"/>
            <a:ext cx="805680" cy="947160"/>
          </a:xfrm>
          <a:prstGeom prst="rect">
            <a:avLst/>
          </a:prstGeom>
          <a:ln w="9360">
            <a:noFill/>
          </a:ln>
        </p:spPr>
      </p:pic>
      <p:sp>
        <p:nvSpPr>
          <p:cNvPr id="346" name="CustomShape 3"/>
          <p:cNvSpPr/>
          <p:nvPr/>
        </p:nvSpPr>
        <p:spPr>
          <a:xfrm>
            <a:off x="950760" y="1801800"/>
            <a:ext cx="7681320" cy="3406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600" b="1" strike="noStrike" spc="-1" dirty="0">
                <a:solidFill>
                  <a:srgbClr val="000000"/>
                </a:solidFill>
                <a:uFill>
                  <a:solidFill>
                    <a:srgbClr val="FFFFFF"/>
                  </a:solidFill>
                </a:uFill>
                <a:latin typeface="Arial"/>
                <a:ea typeface="DejaVu Sans"/>
              </a:rPr>
              <a:t>Convenio de colaboración Fundación Banco de Alimentos</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gn="just">
              <a:lnSpc>
                <a:spcPct val="150000"/>
              </a:lnSpc>
            </a:pPr>
            <a:r>
              <a:rPr lang="es-ES" sz="1400" b="0" strike="noStrike" spc="-1" dirty="0">
                <a:solidFill>
                  <a:srgbClr val="000000"/>
                </a:solidFill>
                <a:uFill>
                  <a:solidFill>
                    <a:srgbClr val="FFFFFF"/>
                  </a:solidFill>
                </a:uFill>
                <a:latin typeface="Arial"/>
                <a:ea typeface="DejaVu Sans"/>
              </a:rPr>
              <a:t>Hemos </a:t>
            </a:r>
            <a:r>
              <a:rPr lang="es-ES" sz="1500" b="0" strike="noStrike" spc="-1" dirty="0">
                <a:solidFill>
                  <a:srgbClr val="000000"/>
                </a:solidFill>
                <a:uFill>
                  <a:solidFill>
                    <a:srgbClr val="FFFFFF"/>
                  </a:solidFill>
                </a:uFill>
                <a:latin typeface="Arial"/>
                <a:ea typeface="DejaVu Sans"/>
              </a:rPr>
              <a:t>establecido un acuerdo de cooperación con la Fundación Banco de Alimentos para dotar de un lote de insumos  trimestral  a las familias de nuestros/as usuarios/as en situación de exclusión social calculado en función del número de integrantes dé cada núcleo.</a:t>
            </a:r>
            <a:endParaRPr lang="es-ES" sz="1800" b="0" strike="noStrike" spc="-1" dirty="0">
              <a:solidFill>
                <a:srgbClr val="000000"/>
              </a:solidFill>
              <a:uFill>
                <a:solidFill>
                  <a:srgbClr val="FFFFFF"/>
                </a:solidFill>
              </a:uFill>
              <a:latin typeface="Arial"/>
            </a:endParaRPr>
          </a:p>
          <a:p>
            <a:pPr algn="just">
              <a:lnSpc>
                <a:spcPct val="150000"/>
              </a:lnSpc>
            </a:pPr>
            <a:endParaRPr lang="es-ES" sz="1800" b="0" strike="noStrike" spc="-1" dirty="0">
              <a:solidFill>
                <a:srgbClr val="000000"/>
              </a:solidFill>
              <a:uFill>
                <a:solidFill>
                  <a:srgbClr val="FFFFFF"/>
                </a:solidFill>
              </a:uFill>
              <a:latin typeface="Arial"/>
            </a:endParaRPr>
          </a:p>
          <a:p>
            <a:pPr algn="just">
              <a:lnSpc>
                <a:spcPct val="150000"/>
              </a:lnSpc>
            </a:pPr>
            <a:r>
              <a:rPr lang="es-ES" sz="1500" b="0" strike="noStrike" spc="-1" dirty="0">
                <a:solidFill>
                  <a:srgbClr val="000000"/>
                </a:solidFill>
                <a:uFill>
                  <a:solidFill>
                    <a:srgbClr val="FFFFFF"/>
                  </a:solidFill>
                </a:uFill>
                <a:latin typeface="Arial"/>
                <a:ea typeface="DejaVu Sans"/>
              </a:rPr>
              <a:t>Se distribuye un total de 1422 </a:t>
            </a:r>
            <a:r>
              <a:rPr lang="es-ES" sz="1500" b="0" strike="noStrike" spc="-1" dirty="0" err="1">
                <a:solidFill>
                  <a:srgbClr val="000000"/>
                </a:solidFill>
                <a:uFill>
                  <a:solidFill>
                    <a:srgbClr val="FFFFFF"/>
                  </a:solidFill>
                </a:uFill>
                <a:latin typeface="Arial"/>
                <a:ea typeface="DejaVu Sans"/>
              </a:rPr>
              <a:t>Kgs</a:t>
            </a:r>
            <a:r>
              <a:rPr lang="es-ES" sz="1500" b="0" strike="noStrike" spc="-1" dirty="0">
                <a:solidFill>
                  <a:srgbClr val="000000"/>
                </a:solidFill>
                <a:uFill>
                  <a:solidFill>
                    <a:srgbClr val="FFFFFF"/>
                  </a:solidFill>
                </a:uFill>
                <a:latin typeface="Arial"/>
                <a:ea typeface="DejaVu Sans"/>
              </a:rPr>
              <a:t>. entre 24 familias que atendemos en Amiticia mediante el programa de La Caixa Proinfancia de refuerzo escolar y tiempo libre</a:t>
            </a:r>
            <a:r>
              <a:rPr lang="es-ES" sz="1400" b="0" strike="noStrike" spc="-1" dirty="0">
                <a:solidFill>
                  <a:srgbClr val="000000"/>
                </a:solidFill>
                <a:uFill>
                  <a:solidFill>
                    <a:srgbClr val="FFFFFF"/>
                  </a:solidFill>
                </a:uFill>
                <a:latin typeface="Arial"/>
                <a:ea typeface="DejaVu Sans"/>
              </a:rPr>
              <a:t>..</a:t>
            </a: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34280" y="126000"/>
            <a:ext cx="8824320" cy="1047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348" name="Picture 4"/>
          <p:cNvPicPr/>
          <p:nvPr/>
        </p:nvPicPr>
        <p:blipFill>
          <a:blip r:embed="rId2"/>
          <a:stretch/>
        </p:blipFill>
        <p:spPr>
          <a:xfrm>
            <a:off x="349200" y="201960"/>
            <a:ext cx="805680" cy="947160"/>
          </a:xfrm>
          <a:prstGeom prst="rect">
            <a:avLst/>
          </a:prstGeom>
          <a:ln w="9360">
            <a:noFill/>
          </a:ln>
        </p:spPr>
      </p:pic>
      <p:sp>
        <p:nvSpPr>
          <p:cNvPr id="349" name="CustomShape 2"/>
          <p:cNvSpPr/>
          <p:nvPr/>
        </p:nvSpPr>
        <p:spPr>
          <a:xfrm>
            <a:off x="419760" y="5108760"/>
            <a:ext cx="2100960" cy="638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296">
                <a:solidFill>
                  <a:srgbClr val="5B9BD5"/>
                </a:solidFill>
                <a:uFill>
                  <a:solidFill>
                    <a:srgbClr val="FFFFFF"/>
                  </a:solidFill>
                </a:uFill>
                <a:latin typeface="Swis721 BdRnd BT"/>
                <a:ea typeface="DejaVu Sans"/>
              </a:rPr>
              <a:t>Servicios de Proinfancia</a:t>
            </a:r>
            <a:endParaRPr lang="es-ES" sz="1800" b="0" strike="noStrike" spc="-1">
              <a:solidFill>
                <a:srgbClr val="000000"/>
              </a:solidFill>
              <a:uFill>
                <a:solidFill>
                  <a:srgbClr val="FFFFFF"/>
                </a:solidFill>
              </a:uFill>
              <a:latin typeface="Arial"/>
            </a:endParaRPr>
          </a:p>
        </p:txBody>
      </p:sp>
      <p:sp>
        <p:nvSpPr>
          <p:cNvPr id="350" name="Line 3"/>
          <p:cNvSpPr/>
          <p:nvPr/>
        </p:nvSpPr>
        <p:spPr>
          <a:xfrm>
            <a:off x="4573440" y="3328560"/>
            <a:ext cx="4363920" cy="3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51" name="Picture 3"/>
          <p:cNvPicPr/>
          <p:nvPr/>
        </p:nvPicPr>
        <p:blipFill>
          <a:blip r:embed="rId3"/>
          <a:stretch/>
        </p:blipFill>
        <p:spPr>
          <a:xfrm>
            <a:off x="4320000" y="4680000"/>
            <a:ext cx="358200" cy="538920"/>
          </a:xfrm>
          <a:prstGeom prst="rect">
            <a:avLst/>
          </a:prstGeom>
          <a:ln w="9360">
            <a:noFill/>
          </a:ln>
        </p:spPr>
      </p:pic>
      <p:sp>
        <p:nvSpPr>
          <p:cNvPr id="352" name="CustomShape 4"/>
          <p:cNvSpPr/>
          <p:nvPr/>
        </p:nvSpPr>
        <p:spPr>
          <a:xfrm>
            <a:off x="4504320" y="4032000"/>
            <a:ext cx="2291760" cy="303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0" strike="noStrike" spc="-1">
                <a:solidFill>
                  <a:srgbClr val="5B9BD5"/>
                </a:solidFill>
                <a:uFill>
                  <a:solidFill>
                    <a:srgbClr val="FFFFFF"/>
                  </a:solidFill>
                </a:uFill>
                <a:latin typeface="Arial"/>
                <a:ea typeface="DejaVu Sans"/>
              </a:rPr>
              <a:t>          Personas atendidas</a:t>
            </a:r>
            <a:endParaRPr lang="es-ES" sz="1800" b="0" strike="noStrike" spc="-1">
              <a:solidFill>
                <a:srgbClr val="000000"/>
              </a:solidFill>
              <a:uFill>
                <a:solidFill>
                  <a:srgbClr val="FFFFFF"/>
                </a:solidFill>
              </a:uFill>
              <a:latin typeface="Arial"/>
            </a:endParaRPr>
          </a:p>
        </p:txBody>
      </p:sp>
      <p:sp>
        <p:nvSpPr>
          <p:cNvPr id="353" name="Line 5"/>
          <p:cNvSpPr/>
          <p:nvPr/>
        </p:nvSpPr>
        <p:spPr>
          <a:xfrm>
            <a:off x="4645440" y="4389840"/>
            <a:ext cx="4294800" cy="11160"/>
          </a:xfrm>
          <a:prstGeom prst="line">
            <a:avLst/>
          </a:prstGeom>
          <a:ln w="38160">
            <a:solidFill>
              <a:srgbClr val="000000"/>
            </a:solidFill>
            <a:miter/>
          </a:ln>
        </p:spPr>
        <p:style>
          <a:lnRef idx="0">
            <a:scrgbClr r="0" g="0" b="0"/>
          </a:lnRef>
          <a:fillRef idx="0">
            <a:scrgbClr r="0" g="0" b="0"/>
          </a:fillRef>
          <a:effectRef idx="0">
            <a:scrgbClr r="0" g="0" b="0"/>
          </a:effectRef>
          <a:fontRef idx="minor"/>
        </p:style>
      </p:sp>
      <p:pic>
        <p:nvPicPr>
          <p:cNvPr id="354" name="Picture 3"/>
          <p:cNvPicPr/>
          <p:nvPr/>
        </p:nvPicPr>
        <p:blipFill>
          <a:blip r:embed="rId3"/>
          <a:stretch/>
        </p:blipFill>
        <p:spPr>
          <a:xfrm>
            <a:off x="4248000" y="3528000"/>
            <a:ext cx="359640" cy="538920"/>
          </a:xfrm>
          <a:prstGeom prst="rect">
            <a:avLst/>
          </a:prstGeom>
          <a:ln w="9360">
            <a:noFill/>
          </a:ln>
        </p:spPr>
      </p:pic>
      <p:sp>
        <p:nvSpPr>
          <p:cNvPr id="355" name="CustomShape 6"/>
          <p:cNvSpPr/>
          <p:nvPr/>
        </p:nvSpPr>
        <p:spPr>
          <a:xfrm>
            <a:off x="4429440" y="4585680"/>
            <a:ext cx="96804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dirty="0">
                <a:solidFill>
                  <a:srgbClr val="5B9BD5"/>
                </a:solidFill>
                <a:uFill>
                  <a:solidFill>
                    <a:srgbClr val="FFFFFF"/>
                  </a:solidFill>
                </a:uFill>
                <a:latin typeface="Calibri"/>
                <a:ea typeface="DejaVu Sans"/>
              </a:rPr>
              <a:t>    7</a:t>
            </a:r>
            <a:endParaRPr lang="es-ES" sz="1800" b="0" strike="noStrike" spc="-1" dirty="0">
              <a:solidFill>
                <a:srgbClr val="000000"/>
              </a:solidFill>
              <a:uFill>
                <a:solidFill>
                  <a:srgbClr val="FFFFFF"/>
                </a:solidFill>
              </a:uFill>
              <a:latin typeface="Arial"/>
            </a:endParaRPr>
          </a:p>
        </p:txBody>
      </p:sp>
      <p:sp>
        <p:nvSpPr>
          <p:cNvPr id="356" name="CustomShape 7"/>
          <p:cNvSpPr/>
          <p:nvPr/>
        </p:nvSpPr>
        <p:spPr>
          <a:xfrm>
            <a:off x="5887440" y="4765320"/>
            <a:ext cx="233532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5B9BD5"/>
                </a:solidFill>
                <a:uFill>
                  <a:solidFill>
                    <a:srgbClr val="FFFFFF"/>
                  </a:solidFill>
                </a:uFill>
                <a:latin typeface="Arial"/>
                <a:ea typeface="DejaVu Sans"/>
              </a:rPr>
              <a:t>Personas trabajando</a:t>
            </a:r>
            <a:endParaRPr lang="es-ES" sz="1800" b="0" strike="noStrike" spc="-1">
              <a:solidFill>
                <a:srgbClr val="000000"/>
              </a:solidFill>
              <a:uFill>
                <a:solidFill>
                  <a:srgbClr val="FFFFFF"/>
                </a:solidFill>
              </a:uFill>
              <a:latin typeface="Arial"/>
            </a:endParaRPr>
          </a:p>
        </p:txBody>
      </p:sp>
      <p:sp>
        <p:nvSpPr>
          <p:cNvPr id="357" name="CustomShape 8"/>
          <p:cNvSpPr/>
          <p:nvPr/>
        </p:nvSpPr>
        <p:spPr>
          <a:xfrm>
            <a:off x="4504320" y="3413160"/>
            <a:ext cx="172512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dirty="0">
                <a:solidFill>
                  <a:srgbClr val="5B9BD5"/>
                </a:solidFill>
                <a:uFill>
                  <a:solidFill>
                    <a:srgbClr val="FFFFFF"/>
                  </a:solidFill>
                </a:uFill>
                <a:latin typeface="Arial"/>
                <a:ea typeface="DejaVu Sans"/>
              </a:rPr>
              <a:t> 48</a:t>
            </a:r>
            <a:endParaRPr lang="es-ES" sz="1800" b="0" strike="noStrike" spc="-1" dirty="0">
              <a:solidFill>
                <a:srgbClr val="000000"/>
              </a:solidFill>
              <a:uFill>
                <a:solidFill>
                  <a:srgbClr val="FFFFFF"/>
                </a:solidFill>
              </a:uFill>
              <a:latin typeface="Arial"/>
            </a:endParaRPr>
          </a:p>
        </p:txBody>
      </p:sp>
      <p:pic>
        <p:nvPicPr>
          <p:cNvPr id="358" name="Imagen 357"/>
          <p:cNvPicPr/>
          <p:nvPr/>
        </p:nvPicPr>
        <p:blipFill>
          <a:blip r:embed="rId4"/>
          <a:srcRect l="3331" t="33417" r="5051"/>
          <a:stretch/>
        </p:blipFill>
        <p:spPr>
          <a:xfrm>
            <a:off x="432000" y="2448000"/>
            <a:ext cx="3456000" cy="230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457200" y="273600"/>
            <a:ext cx="8228880" cy="1144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a:t>
            </a:r>
            <a:endParaRPr lang="es-ES" sz="1800" b="0" strike="noStrike" spc="-1">
              <a:solidFill>
                <a:srgbClr val="000000"/>
              </a:solidFill>
              <a:uFill>
                <a:solidFill>
                  <a:srgbClr val="FFFFFF"/>
                </a:solidFill>
              </a:uFill>
              <a:latin typeface="Arial"/>
            </a:endParaRPr>
          </a:p>
          <a:p>
            <a:pPr algn="r">
              <a:lnSpc>
                <a:spcPct val="100000"/>
              </a:lnSpc>
            </a:pP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60" name="CustomShape 2"/>
          <p:cNvSpPr/>
          <p:nvPr/>
        </p:nvSpPr>
        <p:spPr>
          <a:xfrm>
            <a:off x="648000" y="1728000"/>
            <a:ext cx="7847640" cy="266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15000"/>
              </a:lnSpc>
            </a:pPr>
            <a:r>
              <a:rPr lang="es-ES" sz="1800" b="0" strike="noStrike" spc="-1" dirty="0">
                <a:solidFill>
                  <a:srgbClr val="000000"/>
                </a:solidFill>
                <a:uFill>
                  <a:solidFill>
                    <a:srgbClr val="FFFFFF"/>
                  </a:solidFill>
                </a:uFill>
                <a:latin typeface="Arial"/>
              </a:rPr>
              <a:t>Atención  a usuarios/as  entre 3- 18 años. Se divide el servicio en dos grupos para asegurar que las propuestas se adapten a los intereses y exigencias cronológicas. De esta manera los usuarios/as tienen la oportunidad de interactuar con iguales y desarrollarse a todos los niveles en un entorno seguro.</a:t>
            </a:r>
          </a:p>
        </p:txBody>
      </p:sp>
      <p:pic>
        <p:nvPicPr>
          <p:cNvPr id="361" name="Picture 4"/>
          <p:cNvPicPr/>
          <p:nvPr/>
        </p:nvPicPr>
        <p:blipFill>
          <a:blip r:embed="rId2"/>
          <a:stretch/>
        </p:blipFill>
        <p:spPr>
          <a:xfrm>
            <a:off x="1080000" y="348480"/>
            <a:ext cx="805680" cy="947160"/>
          </a:xfrm>
          <a:prstGeom prst="rect">
            <a:avLst/>
          </a:prstGeom>
          <a:ln w="9360">
            <a:noFill/>
          </a:ln>
        </p:spPr>
      </p:pic>
      <p:pic>
        <p:nvPicPr>
          <p:cNvPr id="362" name="Imagen 361"/>
          <p:cNvPicPr/>
          <p:nvPr/>
        </p:nvPicPr>
        <p:blipFill>
          <a:blip r:embed="rId3"/>
          <a:srcRect t="5024" r="1949"/>
          <a:stretch/>
        </p:blipFill>
        <p:spPr>
          <a:xfrm>
            <a:off x="649800" y="4032000"/>
            <a:ext cx="3526200" cy="2304000"/>
          </a:xfrm>
          <a:prstGeom prst="rect">
            <a:avLst/>
          </a:prstGeom>
          <a:ln>
            <a:noFill/>
          </a:ln>
        </p:spPr>
      </p:pic>
      <p:pic>
        <p:nvPicPr>
          <p:cNvPr id="363" name="Imagen 362"/>
          <p:cNvPicPr/>
          <p:nvPr/>
        </p:nvPicPr>
        <p:blipFill>
          <a:blip r:embed="rId4"/>
          <a:srcRect l="25953" t="24263" r="18138" b="5956"/>
          <a:stretch/>
        </p:blipFill>
        <p:spPr>
          <a:xfrm>
            <a:off x="4320000" y="3888000"/>
            <a:ext cx="4248000" cy="2512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65"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366" name="Picture 4"/>
          <p:cNvPicPr/>
          <p:nvPr/>
        </p:nvPicPr>
        <p:blipFill>
          <a:blip r:embed="rId2"/>
          <a:stretch/>
        </p:blipFill>
        <p:spPr>
          <a:xfrm>
            <a:off x="819000" y="369720"/>
            <a:ext cx="805680" cy="947160"/>
          </a:xfrm>
          <a:prstGeom prst="rect">
            <a:avLst/>
          </a:prstGeom>
          <a:ln w="9360">
            <a:noFill/>
          </a:ln>
        </p:spPr>
      </p:pic>
      <p:sp>
        <p:nvSpPr>
          <p:cNvPr id="367" name="CustomShape 3"/>
          <p:cNvSpPr/>
          <p:nvPr/>
        </p:nvSpPr>
        <p:spPr>
          <a:xfrm>
            <a:off x="950760" y="1801800"/>
            <a:ext cx="7681320" cy="252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b="1" strike="noStrike" spc="-1" dirty="0">
                <a:solidFill>
                  <a:srgbClr val="000000"/>
                </a:solidFill>
                <a:uFill>
                  <a:solidFill>
                    <a:srgbClr val="FFFFFF"/>
                  </a:solidFill>
                </a:uFill>
                <a:latin typeface="Arial"/>
                <a:ea typeface="DejaVu Sans"/>
              </a:rPr>
              <a:t>Festivales de Primavera y Navidad</a:t>
            </a:r>
            <a:endParaRPr lang="es-ES" sz="2000" b="0" strike="noStrike" spc="-1" dirty="0">
              <a:solidFill>
                <a:srgbClr val="000000"/>
              </a:solidFill>
              <a:uFill>
                <a:solidFill>
                  <a:srgbClr val="FFFFFF"/>
                </a:solidFill>
              </a:uFill>
              <a:latin typeface="Arial"/>
            </a:endParaRPr>
          </a:p>
          <a:p>
            <a:pPr algn="just">
              <a:lnSpc>
                <a:spcPct val="100000"/>
              </a:lnSpc>
            </a:pPr>
            <a:endParaRPr lang="es-ES" sz="1800" b="0" strike="noStrike" spc="-1" dirty="0">
              <a:solidFill>
                <a:srgbClr val="000000"/>
              </a:solidFill>
              <a:uFill>
                <a:solidFill>
                  <a:srgbClr val="FFFFFF"/>
                </a:solidFill>
              </a:uFill>
              <a:latin typeface="Arial"/>
            </a:endParaRPr>
          </a:p>
          <a:p>
            <a:pPr algn="just">
              <a:lnSpc>
                <a:spcPct val="100000"/>
              </a:lnSpc>
            </a:pPr>
            <a:r>
              <a:rPr lang="es-ES" sz="1600" b="0" strike="noStrike" spc="-1" dirty="0">
                <a:solidFill>
                  <a:srgbClr val="000000"/>
                </a:solidFill>
                <a:uFill>
                  <a:solidFill>
                    <a:srgbClr val="FFFFFF"/>
                  </a:solidFill>
                </a:uFill>
                <a:latin typeface="Arial"/>
                <a:ea typeface="DejaVu Sans"/>
              </a:rPr>
              <a:t>No se realizaron debido a las restricciones generadas por la pandemia del </a:t>
            </a:r>
          </a:p>
          <a:p>
            <a:pPr algn="just">
              <a:lnSpc>
                <a:spcPct val="100000"/>
              </a:lnSpc>
            </a:pPr>
            <a:r>
              <a:rPr lang="es-ES" sz="1600" spc="-1" dirty="0" err="1">
                <a:solidFill>
                  <a:srgbClr val="000000"/>
                </a:solidFill>
                <a:uFill>
                  <a:solidFill>
                    <a:srgbClr val="FFFFFF"/>
                  </a:solidFill>
                </a:uFill>
                <a:latin typeface="Arial"/>
                <a:ea typeface="DejaVu Sans"/>
              </a:rPr>
              <a:t>C</a:t>
            </a:r>
            <a:r>
              <a:rPr lang="es-ES" sz="1600" b="0" strike="noStrike" spc="-1" dirty="0" err="1">
                <a:solidFill>
                  <a:srgbClr val="000000"/>
                </a:solidFill>
                <a:uFill>
                  <a:solidFill>
                    <a:srgbClr val="FFFFFF"/>
                  </a:solidFill>
                </a:uFill>
                <a:latin typeface="Arial"/>
                <a:ea typeface="DejaVu Sans"/>
              </a:rPr>
              <a:t>ovid</a:t>
            </a:r>
            <a:r>
              <a:rPr lang="es-ES" sz="1600" b="0" strike="noStrike" spc="-1" dirty="0">
                <a:solidFill>
                  <a:srgbClr val="000000"/>
                </a:solidFill>
                <a:uFill>
                  <a:solidFill>
                    <a:srgbClr val="FFFFFF"/>
                  </a:solidFill>
                </a:uFill>
                <a:latin typeface="Arial"/>
                <a:ea typeface="DejaVu Sans"/>
              </a:rPr>
              <a:t> 19.</a:t>
            </a:r>
            <a:endParaRPr lang="es-E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371"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372" name="Picture 4"/>
          <p:cNvPicPr/>
          <p:nvPr/>
        </p:nvPicPr>
        <p:blipFill>
          <a:blip r:embed="rId2"/>
          <a:stretch/>
        </p:blipFill>
        <p:spPr>
          <a:xfrm>
            <a:off x="819000" y="369720"/>
            <a:ext cx="805680" cy="947160"/>
          </a:xfrm>
          <a:prstGeom prst="rect">
            <a:avLst/>
          </a:prstGeom>
          <a:ln w="9360">
            <a:noFill/>
          </a:ln>
        </p:spPr>
      </p:pic>
      <p:sp>
        <p:nvSpPr>
          <p:cNvPr id="373" name="CustomShape 3"/>
          <p:cNvSpPr/>
          <p:nvPr/>
        </p:nvSpPr>
        <p:spPr>
          <a:xfrm>
            <a:off x="886680" y="1913760"/>
            <a:ext cx="7681320" cy="2190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1800" b="1" strike="noStrike" spc="-1" dirty="0">
                <a:solidFill>
                  <a:srgbClr val="000000"/>
                </a:solidFill>
                <a:uFill>
                  <a:solidFill>
                    <a:srgbClr val="FFFFFF"/>
                  </a:solidFill>
                </a:uFill>
                <a:latin typeface="Arial"/>
                <a:ea typeface="DejaVu Sans"/>
              </a:rPr>
              <a:t>Acuerdos de colaboración </a:t>
            </a:r>
          </a:p>
          <a:p>
            <a:pPr algn="just">
              <a:lnSpc>
                <a:spcPct val="100000"/>
              </a:lnSpc>
            </a:pPr>
            <a:r>
              <a:rPr lang="es-ES" sz="1800" b="0" strike="noStrike" spc="-1" dirty="0">
                <a:solidFill>
                  <a:srgbClr val="000000"/>
                </a:solidFill>
                <a:uFill>
                  <a:solidFill>
                    <a:srgbClr val="FFFFFF"/>
                  </a:solidFill>
                </a:uFill>
                <a:latin typeface="Arial"/>
              </a:rPr>
              <a:t>Natura </a:t>
            </a:r>
            <a:r>
              <a:rPr lang="es-ES" sz="1800" b="0" strike="noStrike" spc="-1" dirty="0" err="1">
                <a:solidFill>
                  <a:srgbClr val="000000"/>
                </a:solidFill>
                <a:uFill>
                  <a:solidFill>
                    <a:srgbClr val="FFFFFF"/>
                  </a:solidFill>
                </a:uFill>
                <a:latin typeface="Arial"/>
              </a:rPr>
              <a:t>Parc</a:t>
            </a:r>
            <a:r>
              <a:rPr lang="es-ES" sz="1800" b="0" strike="noStrike" spc="-1" dirty="0">
                <a:solidFill>
                  <a:srgbClr val="000000"/>
                </a:solidFill>
                <a:uFill>
                  <a:solidFill>
                    <a:srgbClr val="FFFFFF"/>
                  </a:solidFill>
                </a:uFill>
                <a:latin typeface="Arial"/>
              </a:rPr>
              <a:t>, </a:t>
            </a:r>
            <a:r>
              <a:rPr lang="es-ES" sz="1800" b="0" strike="noStrike" spc="-1" dirty="0" err="1">
                <a:solidFill>
                  <a:srgbClr val="000000"/>
                </a:solidFill>
                <a:uFill>
                  <a:solidFill>
                    <a:srgbClr val="FFFFFF"/>
                  </a:solidFill>
                </a:uFill>
                <a:latin typeface="Arial"/>
              </a:rPr>
              <a:t>Artestruz</a:t>
            </a:r>
            <a:r>
              <a:rPr lang="es-ES" sz="1800" b="0" strike="noStrike" spc="-1" dirty="0">
                <a:solidFill>
                  <a:srgbClr val="000000"/>
                </a:solidFill>
                <a:uFill>
                  <a:solidFill>
                    <a:srgbClr val="FFFFFF"/>
                  </a:solidFill>
                </a:uFill>
                <a:latin typeface="Arial"/>
              </a:rPr>
              <a:t>, </a:t>
            </a:r>
            <a:r>
              <a:rPr lang="es-ES" sz="1800" b="0" strike="noStrike" spc="-1" dirty="0" err="1">
                <a:solidFill>
                  <a:srgbClr val="000000"/>
                </a:solidFill>
                <a:uFill>
                  <a:solidFill>
                    <a:srgbClr val="FFFFFF"/>
                  </a:solidFill>
                </a:uFill>
                <a:latin typeface="Arial"/>
              </a:rPr>
              <a:t>Palmaquarium</a:t>
            </a:r>
            <a:r>
              <a:rPr lang="es-ES" sz="1800" b="0" strike="noStrike" spc="-1" dirty="0">
                <a:solidFill>
                  <a:srgbClr val="000000"/>
                </a:solidFill>
                <a:uFill>
                  <a:solidFill>
                    <a:srgbClr val="FFFFFF"/>
                  </a:solidFill>
                </a:uFill>
                <a:latin typeface="Arial"/>
              </a:rPr>
              <a:t>, </a:t>
            </a:r>
            <a:r>
              <a:rPr lang="es-ES" sz="1800" b="0" strike="noStrike" spc="-1" dirty="0" err="1">
                <a:solidFill>
                  <a:srgbClr val="000000"/>
                </a:solidFill>
                <a:uFill>
                  <a:solidFill>
                    <a:srgbClr val="FFFFFF"/>
                  </a:solidFill>
                </a:uFill>
                <a:latin typeface="Arial"/>
              </a:rPr>
              <a:t>Marineland</a:t>
            </a:r>
            <a:r>
              <a:rPr lang="es-ES" sz="1800" b="0" strike="noStrike" spc="-1" dirty="0">
                <a:solidFill>
                  <a:srgbClr val="000000"/>
                </a:solidFill>
                <a:uFill>
                  <a:solidFill>
                    <a:srgbClr val="FFFFFF"/>
                  </a:solidFill>
                </a:uFill>
                <a:latin typeface="Arial"/>
              </a:rPr>
              <a:t>, Dirección de cultura </a:t>
            </a:r>
            <a:r>
              <a:rPr lang="es-ES" sz="1800" b="0" strike="noStrike" spc="-1" dirty="0" err="1">
                <a:solidFill>
                  <a:srgbClr val="000000"/>
                </a:solidFill>
                <a:uFill>
                  <a:solidFill>
                    <a:srgbClr val="FFFFFF"/>
                  </a:solidFill>
                </a:uFill>
                <a:latin typeface="Arial"/>
              </a:rPr>
              <a:t>Ajuntament</a:t>
            </a:r>
            <a:r>
              <a:rPr lang="es-ES" sz="1800" b="0" strike="noStrike" spc="-1" dirty="0">
                <a:solidFill>
                  <a:srgbClr val="000000"/>
                </a:solidFill>
                <a:uFill>
                  <a:solidFill>
                    <a:srgbClr val="FFFFFF"/>
                  </a:solidFill>
                </a:uFill>
                <a:latin typeface="Arial"/>
              </a:rPr>
              <a:t> de Palma, Sala Dante, Caixa </a:t>
            </a:r>
            <a:r>
              <a:rPr lang="es-ES" sz="1800" b="0" strike="noStrike" spc="-1" dirty="0" err="1">
                <a:solidFill>
                  <a:srgbClr val="000000"/>
                </a:solidFill>
                <a:uFill>
                  <a:solidFill>
                    <a:srgbClr val="FFFFFF"/>
                  </a:solidFill>
                </a:uFill>
                <a:latin typeface="Arial"/>
              </a:rPr>
              <a:t>Forum</a:t>
            </a:r>
            <a:r>
              <a:rPr lang="es-ES" sz="1800" b="0" strike="noStrike" spc="-1" dirty="0">
                <a:solidFill>
                  <a:srgbClr val="000000"/>
                </a:solidFill>
                <a:uFill>
                  <a:solidFill>
                    <a:srgbClr val="FFFFFF"/>
                  </a:solidFill>
                </a:uFill>
                <a:latin typeface="Arial"/>
              </a:rPr>
              <a:t>, polideportivos municipales, dirección de Cultura del </a:t>
            </a:r>
            <a:r>
              <a:rPr lang="es-ES" sz="1800" b="0" strike="noStrike" spc="-1" dirty="0" err="1">
                <a:solidFill>
                  <a:srgbClr val="000000"/>
                </a:solidFill>
                <a:uFill>
                  <a:solidFill>
                    <a:srgbClr val="FFFFFF"/>
                  </a:solidFill>
                </a:uFill>
                <a:latin typeface="Arial"/>
              </a:rPr>
              <a:t>Ajuntament</a:t>
            </a:r>
            <a:r>
              <a:rPr lang="es-ES" sz="1800" b="0" strike="noStrike" spc="-1" dirty="0">
                <a:solidFill>
                  <a:srgbClr val="000000"/>
                </a:solidFill>
                <a:uFill>
                  <a:solidFill>
                    <a:srgbClr val="FFFFFF"/>
                  </a:solidFill>
                </a:uFill>
                <a:latin typeface="Arial"/>
              </a:rPr>
              <a:t> de Palma, Teatros de la red cultural, entre otros.</a:t>
            </a:r>
          </a:p>
          <a:p>
            <a:pPr>
              <a:lnSpc>
                <a:spcPct val="100000"/>
              </a:lnSpc>
            </a:pPr>
            <a:endParaRPr lang="es-ES" sz="1800" b="0" strike="noStrike" spc="-1" dirty="0">
              <a:solidFill>
                <a:srgbClr val="000000"/>
              </a:solidFill>
              <a:uFill>
                <a:solidFill>
                  <a:srgbClr val="FFFFFF"/>
                </a:solidFill>
              </a:uFill>
              <a:latin typeface="Arial"/>
            </a:endParaRPr>
          </a:p>
        </p:txBody>
      </p:sp>
      <p:pic>
        <p:nvPicPr>
          <p:cNvPr id="374" name="Imagen 373"/>
          <p:cNvPicPr/>
          <p:nvPr/>
        </p:nvPicPr>
        <p:blipFill>
          <a:blip r:embed="rId3"/>
          <a:srcRect l="6890" t="6887" r="13843" b="10"/>
          <a:stretch/>
        </p:blipFill>
        <p:spPr>
          <a:xfrm>
            <a:off x="4896000" y="3816000"/>
            <a:ext cx="3312000" cy="260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190"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191" name="Picture 4"/>
          <p:cNvPicPr/>
          <p:nvPr/>
        </p:nvPicPr>
        <p:blipFill>
          <a:blip r:embed="rId2"/>
          <a:stretch/>
        </p:blipFill>
        <p:spPr>
          <a:xfrm>
            <a:off x="819000" y="369720"/>
            <a:ext cx="805680" cy="947160"/>
          </a:xfrm>
          <a:prstGeom prst="rect">
            <a:avLst/>
          </a:prstGeom>
          <a:ln w="9360">
            <a:noFill/>
          </a:ln>
        </p:spPr>
      </p:pic>
      <p:sp>
        <p:nvSpPr>
          <p:cNvPr id="192" name="CustomShape 3"/>
          <p:cNvSpPr/>
          <p:nvPr/>
        </p:nvSpPr>
        <p:spPr>
          <a:xfrm>
            <a:off x="1728720" y="2120760"/>
            <a:ext cx="183600" cy="366120"/>
          </a:xfrm>
          <a:prstGeom prst="rect">
            <a:avLst/>
          </a:prstGeom>
          <a:noFill/>
          <a:ln w="9360">
            <a:noFill/>
          </a:ln>
        </p:spPr>
        <p:style>
          <a:lnRef idx="0">
            <a:scrgbClr r="0" g="0" b="0"/>
          </a:lnRef>
          <a:fillRef idx="0">
            <a:scrgbClr r="0" g="0" b="0"/>
          </a:fillRef>
          <a:effectRef idx="0">
            <a:scrgbClr r="0" g="0" b="0"/>
          </a:effectRef>
          <a:fontRef idx="minor"/>
        </p:style>
      </p:sp>
      <p:sp>
        <p:nvSpPr>
          <p:cNvPr id="193" name="CustomShape 4"/>
          <p:cNvSpPr/>
          <p:nvPr/>
        </p:nvSpPr>
        <p:spPr>
          <a:xfrm>
            <a:off x="650880" y="2259000"/>
            <a:ext cx="18888840" cy="638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194" name="CustomShape 5"/>
          <p:cNvSpPr/>
          <p:nvPr/>
        </p:nvSpPr>
        <p:spPr>
          <a:xfrm>
            <a:off x="555120" y="2099880"/>
            <a:ext cx="982440" cy="36432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800" b="1" strike="noStrike" spc="-1">
                <a:solidFill>
                  <a:srgbClr val="000000"/>
                </a:solidFill>
                <a:uFill>
                  <a:solidFill>
                    <a:srgbClr val="FFFFFF"/>
                  </a:solidFill>
                </a:uFill>
                <a:latin typeface="Arial"/>
                <a:ea typeface="DejaVu Sans"/>
              </a:rPr>
              <a:t>Misión</a:t>
            </a:r>
            <a:r>
              <a:rPr lang="es-ES" sz="2000" b="1" strike="noStrike" spc="-1">
                <a:solidFill>
                  <a:srgbClr val="000000"/>
                </a:solidFill>
                <a:uFill>
                  <a:solidFill>
                    <a:srgbClr val="FFFFFF"/>
                  </a:solidFill>
                </a:uFill>
                <a:latin typeface="Arial"/>
                <a:ea typeface="DejaVu Sans"/>
              </a:rPr>
              <a:t>:</a:t>
            </a:r>
            <a:endParaRPr lang="es-ES" sz="1800" b="0" strike="noStrike" spc="-1">
              <a:solidFill>
                <a:srgbClr val="000000"/>
              </a:solidFill>
              <a:uFill>
                <a:solidFill>
                  <a:srgbClr val="FFFFFF"/>
                </a:solidFill>
              </a:uFill>
              <a:latin typeface="Arial"/>
            </a:endParaRPr>
          </a:p>
        </p:txBody>
      </p:sp>
      <p:sp>
        <p:nvSpPr>
          <p:cNvPr id="195" name="CustomShape 6"/>
          <p:cNvSpPr/>
          <p:nvPr/>
        </p:nvSpPr>
        <p:spPr>
          <a:xfrm>
            <a:off x="422640" y="3002400"/>
            <a:ext cx="8348400" cy="1793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15000"/>
              </a:lnSpc>
            </a:pPr>
            <a:r>
              <a:rPr lang="es-ES" sz="1600" b="1" strike="noStrike" spc="-1">
                <a:solidFill>
                  <a:srgbClr val="000000"/>
                </a:solidFill>
                <a:uFill>
                  <a:solidFill>
                    <a:srgbClr val="FFFFFF"/>
                  </a:solidFill>
                </a:uFill>
                <a:latin typeface="Arial"/>
                <a:ea typeface="DejaVu Sans"/>
              </a:rPr>
              <a:t>Somos  una asociación  sin ánimo de lucro que da respuesta a una demanda social  que promueve la inclusión  de colectivos vulnerables como la discapacidad intelectual y los niños, niñas y adolescentes en situación de riesgo y de su entorno familiar, con la finalidad de dar respuesta a sus requerimientos de dinamización de ocio y tiempo libre por una parte y a la vez prestar apoyo generalizado escolar mediante  un  espacio integrador que estimule la autonomía e independencia de los/as usuarios/as atendidos.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444600" y="243360"/>
            <a:ext cx="8070120" cy="124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pic>
        <p:nvPicPr>
          <p:cNvPr id="376" name="Picture 4"/>
          <p:cNvPicPr/>
          <p:nvPr/>
        </p:nvPicPr>
        <p:blipFill>
          <a:blip r:embed="rId2"/>
          <a:stretch/>
        </p:blipFill>
        <p:spPr>
          <a:xfrm>
            <a:off x="794160" y="369720"/>
            <a:ext cx="805680" cy="947160"/>
          </a:xfrm>
          <a:prstGeom prst="rect">
            <a:avLst/>
          </a:prstGeom>
          <a:ln w="9360">
            <a:noFill/>
          </a:ln>
        </p:spPr>
      </p:pic>
      <p:sp>
        <p:nvSpPr>
          <p:cNvPr id="377" name="CustomShape 2"/>
          <p:cNvSpPr/>
          <p:nvPr/>
        </p:nvSpPr>
        <p:spPr>
          <a:xfrm>
            <a:off x="545400" y="1398600"/>
            <a:ext cx="843012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s-ES" sz="3600" b="0" strike="noStrike" spc="-1">
                <a:solidFill>
                  <a:srgbClr val="5B9BD5"/>
                </a:solidFill>
                <a:uFill>
                  <a:solidFill>
                    <a:srgbClr val="FFFFFF"/>
                  </a:solidFill>
                </a:uFill>
                <a:latin typeface="Swis721 BdRnd BT"/>
                <a:ea typeface="DejaVu Sans"/>
              </a:rPr>
              <a:t>Queremos continuar avanzando</a:t>
            </a:r>
            <a:endParaRPr lang="es-ES" sz="1800" b="0" strike="noStrike" spc="-1">
              <a:solidFill>
                <a:srgbClr val="000000"/>
              </a:solidFill>
              <a:uFill>
                <a:solidFill>
                  <a:srgbClr val="FFFFFF"/>
                </a:solidFill>
              </a:uFill>
              <a:latin typeface="Arial"/>
            </a:endParaRPr>
          </a:p>
        </p:txBody>
      </p:sp>
      <p:pic>
        <p:nvPicPr>
          <p:cNvPr id="378" name="Picture 2"/>
          <p:cNvPicPr/>
          <p:nvPr/>
        </p:nvPicPr>
        <p:blipFill>
          <a:blip r:embed="rId3"/>
          <a:stretch/>
        </p:blipFill>
        <p:spPr>
          <a:xfrm>
            <a:off x="570600" y="2192040"/>
            <a:ext cx="901080" cy="1078920"/>
          </a:xfrm>
          <a:prstGeom prst="rect">
            <a:avLst/>
          </a:prstGeom>
          <a:ln w="9360">
            <a:noFill/>
          </a:ln>
        </p:spPr>
      </p:pic>
      <p:sp>
        <p:nvSpPr>
          <p:cNvPr id="379" name="CustomShape 3"/>
          <p:cNvSpPr/>
          <p:nvPr/>
        </p:nvSpPr>
        <p:spPr>
          <a:xfrm>
            <a:off x="1434600" y="2147760"/>
            <a:ext cx="7122240" cy="576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0" strike="noStrike" spc="-1" dirty="0">
                <a:solidFill>
                  <a:srgbClr val="000000"/>
                </a:solidFill>
                <a:uFill>
                  <a:solidFill>
                    <a:srgbClr val="FFFFFF"/>
                  </a:solidFill>
                </a:uFill>
                <a:latin typeface="Arial"/>
                <a:ea typeface="DejaVu Sans"/>
              </a:rPr>
              <a:t>Centro de Día: Hemos atendido un total de 14 usuarios/as en modalidad privada. 2021 será el año de participación en proceso de concertación.</a:t>
            </a:r>
          </a:p>
          <a:p>
            <a:pPr>
              <a:lnSpc>
                <a:spcPct val="100000"/>
              </a:lnSpc>
            </a:pPr>
            <a:endParaRPr lang="es-ES" sz="1600" spc="-1" dirty="0">
              <a:solidFill>
                <a:srgbClr val="000000"/>
              </a:solidFill>
              <a:uFill>
                <a:solidFill>
                  <a:srgbClr val="FFFFFF"/>
                </a:solidFill>
              </a:uFill>
              <a:latin typeface="Arial"/>
            </a:endParaRPr>
          </a:p>
          <a:p>
            <a:pPr>
              <a:lnSpc>
                <a:spcPct val="100000"/>
              </a:lnSpc>
            </a:pPr>
            <a:endParaRPr lang="es-ES" sz="16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pic>
        <p:nvPicPr>
          <p:cNvPr id="380" name="Picture 2"/>
          <p:cNvPicPr/>
          <p:nvPr/>
        </p:nvPicPr>
        <p:blipFill>
          <a:blip r:embed="rId3"/>
          <a:stretch/>
        </p:blipFill>
        <p:spPr>
          <a:xfrm>
            <a:off x="555120" y="3275640"/>
            <a:ext cx="901080" cy="1078920"/>
          </a:xfrm>
          <a:prstGeom prst="rect">
            <a:avLst/>
          </a:prstGeom>
          <a:ln w="9360">
            <a:noFill/>
          </a:ln>
        </p:spPr>
      </p:pic>
      <p:sp>
        <p:nvSpPr>
          <p:cNvPr id="381" name="CustomShape 4"/>
          <p:cNvSpPr/>
          <p:nvPr/>
        </p:nvSpPr>
        <p:spPr>
          <a:xfrm>
            <a:off x="1503000" y="3466080"/>
            <a:ext cx="7122240" cy="576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dirty="0">
              <a:solidFill>
                <a:srgbClr val="000000"/>
              </a:solidFill>
              <a:uFill>
                <a:solidFill>
                  <a:srgbClr val="FFFFFF"/>
                </a:solidFill>
              </a:uFill>
              <a:latin typeface="Arial"/>
            </a:endParaRPr>
          </a:p>
        </p:txBody>
      </p:sp>
      <p:pic>
        <p:nvPicPr>
          <p:cNvPr id="382" name="Picture 2"/>
          <p:cNvPicPr/>
          <p:nvPr/>
        </p:nvPicPr>
        <p:blipFill>
          <a:blip r:embed="rId3"/>
          <a:stretch/>
        </p:blipFill>
        <p:spPr>
          <a:xfrm>
            <a:off x="514800" y="4485240"/>
            <a:ext cx="901080" cy="1078920"/>
          </a:xfrm>
          <a:prstGeom prst="rect">
            <a:avLst/>
          </a:prstGeom>
          <a:ln w="9360">
            <a:noFill/>
          </a:ln>
        </p:spPr>
      </p:pic>
      <p:sp>
        <p:nvSpPr>
          <p:cNvPr id="383" name="CustomShape 5"/>
          <p:cNvSpPr/>
          <p:nvPr/>
        </p:nvSpPr>
        <p:spPr>
          <a:xfrm>
            <a:off x="1496160" y="4776120"/>
            <a:ext cx="7122240" cy="333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es-ES" sz="1800" b="0" strike="noStrike" spc="-1" dirty="0">
                <a:solidFill>
                  <a:srgbClr val="000000"/>
                </a:solidFill>
                <a:uFill>
                  <a:solidFill>
                    <a:srgbClr val="FFFFFF"/>
                  </a:solidFill>
                </a:uFill>
                <a:latin typeface="Arial"/>
                <a:ea typeface="DejaVu Sans"/>
              </a:rPr>
              <a:t>Vivienda supervisada: 8 plazas, 365 días al año. A la espera de </a:t>
            </a:r>
            <a:r>
              <a:rPr lang="es-ES" sz="1800" b="0" strike="noStrike" spc="-1" dirty="0" err="1">
                <a:solidFill>
                  <a:srgbClr val="000000"/>
                </a:solidFill>
                <a:uFill>
                  <a:solidFill>
                    <a:srgbClr val="FFFFFF"/>
                  </a:solidFill>
                </a:uFill>
                <a:latin typeface="Arial"/>
                <a:ea typeface="DejaVu Sans"/>
              </a:rPr>
              <a:t>resoluci´pn</a:t>
            </a:r>
            <a:r>
              <a:rPr lang="es-ES" sz="1800" b="0" strike="noStrike" spc="-1" dirty="0">
                <a:solidFill>
                  <a:srgbClr val="000000"/>
                </a:solidFill>
                <a:uFill>
                  <a:solidFill>
                    <a:srgbClr val="FFFFFF"/>
                  </a:solidFill>
                </a:uFill>
                <a:latin typeface="Arial"/>
                <a:ea typeface="DejaVu Sans"/>
              </a:rPr>
              <a:t> cédula de habitabilidad y autorización del IMAS.</a:t>
            </a:r>
            <a:endParaRPr lang="es-ES" sz="20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p:txBody>
      </p:sp>
      <p:sp>
        <p:nvSpPr>
          <p:cNvPr id="12" name="CuadroTexto 11">
            <a:extLst>
              <a:ext uri="{FF2B5EF4-FFF2-40B4-BE49-F238E27FC236}">
                <a16:creationId xmlns:a16="http://schemas.microsoft.com/office/drawing/2014/main" id="{8B327589-BE0E-4F28-B566-54F77D01B0CC}"/>
              </a:ext>
            </a:extLst>
          </p:cNvPr>
          <p:cNvSpPr txBox="1"/>
          <p:nvPr/>
        </p:nvSpPr>
        <p:spPr>
          <a:xfrm>
            <a:off x="1599840" y="3270960"/>
            <a:ext cx="6613466" cy="923330"/>
          </a:xfrm>
          <a:prstGeom prst="rect">
            <a:avLst/>
          </a:prstGeom>
          <a:noFill/>
        </p:spPr>
        <p:txBody>
          <a:bodyPr wrap="square">
            <a:spAutoFit/>
          </a:bodyPr>
          <a:lstStyle/>
          <a:p>
            <a:r>
              <a:rPr lang="es-ES" sz="1800" b="0" strike="noStrike" spc="-1" dirty="0">
                <a:solidFill>
                  <a:srgbClr val="000000"/>
                </a:solidFill>
                <a:uFill>
                  <a:solidFill>
                    <a:srgbClr val="FFFFFF"/>
                  </a:solidFill>
                </a:uFill>
                <a:latin typeface="Arial"/>
              </a:rPr>
              <a:t>Hemos obtenido la Certificación de Calidad ISO 9001:2015 por Bureau Veritas en Ocio y tiempo libre, centro de día y estimulación multisensorial.</a:t>
            </a:r>
            <a:r>
              <a:rPr lang="es-ES" sz="1800" b="0" strike="noStrike" spc="-1" dirty="0">
                <a:solidFill>
                  <a:srgbClr val="000000"/>
                </a:solidFill>
                <a:uFill>
                  <a:solidFill>
                    <a:srgbClr val="FFFFFF"/>
                  </a:solidFill>
                </a:uFill>
                <a:latin typeface="Arial"/>
                <a:ea typeface="DejaVu Sans"/>
              </a:rPr>
              <a:t> </a:t>
            </a:r>
            <a:endParaRPr lang="es-E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6364440" y="5028120"/>
            <a:ext cx="2133000" cy="11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3600" b="0" strike="noStrike" spc="-1">
                <a:solidFill>
                  <a:srgbClr val="00858A"/>
                </a:solidFill>
                <a:uFill>
                  <a:solidFill>
                    <a:srgbClr val="FFFFFF"/>
                  </a:solidFill>
                </a:uFill>
                <a:latin typeface="Swis721 BdRnd BT"/>
                <a:ea typeface="DejaVu Sans"/>
              </a:rPr>
              <a:t>Amiticia en cifras</a:t>
            </a:r>
            <a:endParaRPr lang="es-ES" sz="1800" b="0" strike="noStrike" spc="-1">
              <a:solidFill>
                <a:srgbClr val="000000"/>
              </a:solidFill>
              <a:uFill>
                <a:solidFill>
                  <a:srgbClr val="FFFFFF"/>
                </a:solidFill>
              </a:uFill>
              <a:latin typeface="Arial"/>
            </a:endParaRPr>
          </a:p>
        </p:txBody>
      </p:sp>
      <p:sp>
        <p:nvSpPr>
          <p:cNvPr id="385" name="Line 2"/>
          <p:cNvSpPr/>
          <p:nvPr/>
        </p:nvSpPr>
        <p:spPr>
          <a:xfrm>
            <a:off x="6337080" y="6308640"/>
            <a:ext cx="2160720" cy="360"/>
          </a:xfrm>
          <a:prstGeom prst="line">
            <a:avLst/>
          </a:prstGeom>
          <a:ln w="38160">
            <a:solidFill>
              <a:srgbClr val="00858A"/>
            </a:solidFill>
            <a:miter/>
          </a:ln>
        </p:spPr>
        <p:style>
          <a:lnRef idx="0">
            <a:scrgbClr r="0" g="0" b="0"/>
          </a:lnRef>
          <a:fillRef idx="0">
            <a:scrgbClr r="0" g="0" b="0"/>
          </a:fillRef>
          <a:effectRef idx="0">
            <a:scrgbClr r="0" g="0" b="0"/>
          </a:effectRef>
          <a:fontRef idx="minor"/>
        </p:style>
      </p:sp>
      <p:sp>
        <p:nvSpPr>
          <p:cNvPr id="386" name="CustomShape 3"/>
          <p:cNvSpPr/>
          <p:nvPr/>
        </p:nvSpPr>
        <p:spPr>
          <a:xfrm>
            <a:off x="3311640" y="1952640"/>
            <a:ext cx="2339280" cy="2339280"/>
          </a:xfrm>
          <a:prstGeom prst="ellipse">
            <a:avLst/>
          </a:prstGeom>
          <a:noFill/>
          <a:ln w="12600" cap="rnd">
            <a:solidFill>
              <a:srgbClr val="00858A"/>
            </a:solidFill>
            <a:custDash>
              <a:ds d="300000" sp="100000"/>
            </a:custDash>
            <a:miter/>
          </a:ln>
        </p:spPr>
        <p:style>
          <a:lnRef idx="0">
            <a:scrgbClr r="0" g="0" b="0"/>
          </a:lnRef>
          <a:fillRef idx="0">
            <a:scrgbClr r="0" g="0" b="0"/>
          </a:fillRef>
          <a:effectRef idx="0">
            <a:scrgbClr r="0" g="0" b="0"/>
          </a:effectRef>
          <a:fontRef idx="minor"/>
        </p:style>
      </p:sp>
      <p:sp>
        <p:nvSpPr>
          <p:cNvPr id="387" name="CustomShape 4"/>
          <p:cNvSpPr/>
          <p:nvPr/>
        </p:nvSpPr>
        <p:spPr>
          <a:xfrm>
            <a:off x="3601800" y="2337840"/>
            <a:ext cx="1758960" cy="1552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4000" b="1" strike="noStrike" spc="-1" dirty="0">
                <a:solidFill>
                  <a:srgbClr val="00858A"/>
                </a:solidFill>
                <a:uFill>
                  <a:solidFill>
                    <a:srgbClr val="FFFFFF"/>
                  </a:solidFill>
                </a:uFill>
                <a:latin typeface="Arial"/>
                <a:ea typeface="DejaVu Sans"/>
              </a:rPr>
              <a:t>245</a:t>
            </a:r>
            <a:r>
              <a:rPr lang="es-ES" sz="2800" b="0" strike="noStrike" spc="-1" dirty="0">
                <a:solidFill>
                  <a:srgbClr val="00858A"/>
                </a:solidFill>
                <a:uFill>
                  <a:solidFill>
                    <a:srgbClr val="FFFFFF"/>
                  </a:solidFill>
                </a:uFill>
                <a:latin typeface="Arial"/>
                <a:ea typeface="DejaVu Sans"/>
              </a:rPr>
              <a:t> personas </a:t>
            </a:r>
            <a:endParaRPr lang="es-ES" sz="1800" b="0" strike="noStrike" spc="-1" dirty="0">
              <a:solidFill>
                <a:srgbClr val="000000"/>
              </a:solidFill>
              <a:uFill>
                <a:solidFill>
                  <a:srgbClr val="FFFFFF"/>
                </a:solidFill>
              </a:uFill>
              <a:latin typeface="Arial"/>
            </a:endParaRPr>
          </a:p>
          <a:p>
            <a:pPr algn="ctr">
              <a:lnSpc>
                <a:spcPct val="100000"/>
              </a:lnSpc>
            </a:pPr>
            <a:r>
              <a:rPr lang="es-ES" sz="2800" b="0" strike="noStrike" spc="-1" dirty="0">
                <a:solidFill>
                  <a:srgbClr val="00858A"/>
                </a:solidFill>
                <a:uFill>
                  <a:solidFill>
                    <a:srgbClr val="FFFFFF"/>
                  </a:solidFill>
                </a:uFill>
                <a:latin typeface="Arial"/>
                <a:ea typeface="DejaVu Sans"/>
              </a:rPr>
              <a:t>atendidas </a:t>
            </a:r>
            <a:endParaRPr lang="es-ES" sz="1800" b="0" strike="noStrike" spc="-1" dirty="0">
              <a:solidFill>
                <a:srgbClr val="000000"/>
              </a:solidFill>
              <a:uFill>
                <a:solidFill>
                  <a:srgbClr val="FFFFFF"/>
                </a:solidFill>
              </a:uFill>
              <a:latin typeface="Arial"/>
            </a:endParaRPr>
          </a:p>
        </p:txBody>
      </p:sp>
      <p:sp>
        <p:nvSpPr>
          <p:cNvPr id="388" name="CustomShape 5"/>
          <p:cNvSpPr/>
          <p:nvPr/>
        </p:nvSpPr>
        <p:spPr>
          <a:xfrm>
            <a:off x="1454400" y="3961800"/>
            <a:ext cx="1618560" cy="1618560"/>
          </a:xfrm>
          <a:prstGeom prst="ellipse">
            <a:avLst/>
          </a:prstGeom>
          <a:noFill/>
          <a:ln w="12600" cap="rnd">
            <a:solidFill>
              <a:srgbClr val="00858A"/>
            </a:solidFill>
            <a:custDash>
              <a:ds d="300000" sp="100000"/>
            </a:custDash>
            <a:miter/>
          </a:ln>
        </p:spPr>
        <p:style>
          <a:lnRef idx="0">
            <a:scrgbClr r="0" g="0" b="0"/>
          </a:lnRef>
          <a:fillRef idx="0">
            <a:scrgbClr r="0" g="0" b="0"/>
          </a:fillRef>
          <a:effectRef idx="0">
            <a:scrgbClr r="0" g="0" b="0"/>
          </a:effectRef>
          <a:fontRef idx="minor"/>
        </p:style>
      </p:sp>
      <p:sp>
        <p:nvSpPr>
          <p:cNvPr id="389" name="CustomShape 6"/>
          <p:cNvSpPr/>
          <p:nvPr/>
        </p:nvSpPr>
        <p:spPr>
          <a:xfrm>
            <a:off x="1632600" y="3972960"/>
            <a:ext cx="1275120" cy="912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s-ES" sz="4000" b="1" strike="noStrike" spc="-1" dirty="0">
                <a:solidFill>
                  <a:srgbClr val="00858A"/>
                </a:solidFill>
                <a:uFill>
                  <a:solidFill>
                    <a:srgbClr val="FFFFFF"/>
                  </a:solidFill>
                </a:uFill>
                <a:latin typeface="Arial"/>
                <a:ea typeface="DejaVu Sans"/>
              </a:rPr>
              <a:t>14</a:t>
            </a:r>
            <a:endParaRPr lang="es-ES" sz="1800" b="0" strike="noStrike" spc="-1" dirty="0">
              <a:solidFill>
                <a:srgbClr val="000000"/>
              </a:solidFill>
              <a:uFill>
                <a:solidFill>
                  <a:srgbClr val="FFFFFF"/>
                </a:solidFill>
              </a:uFill>
              <a:latin typeface="Arial"/>
            </a:endParaRPr>
          </a:p>
          <a:p>
            <a:pPr algn="ctr">
              <a:lnSpc>
                <a:spcPct val="100000"/>
              </a:lnSpc>
            </a:pPr>
            <a:r>
              <a:rPr lang="es-ES" sz="1400" b="0" strike="noStrike" spc="-1" dirty="0" err="1">
                <a:solidFill>
                  <a:srgbClr val="00858A"/>
                </a:solidFill>
                <a:uFill>
                  <a:solidFill>
                    <a:srgbClr val="FFFFFF"/>
                  </a:solidFill>
                </a:uFill>
                <a:latin typeface="Arial"/>
                <a:ea typeface="DejaVu Sans"/>
              </a:rPr>
              <a:t>Trabajadors</a:t>
            </a:r>
            <a:r>
              <a:rPr lang="es-ES" sz="1400" b="0" strike="noStrike" spc="-1" dirty="0">
                <a:solidFill>
                  <a:srgbClr val="00858A"/>
                </a:solidFill>
                <a:uFill>
                  <a:solidFill>
                    <a:srgbClr val="FFFFFF"/>
                  </a:solidFill>
                </a:uFill>
                <a:latin typeface="Arial"/>
                <a:ea typeface="DejaVu Sans"/>
              </a:rPr>
              <a:t> </a:t>
            </a:r>
            <a:endParaRPr lang="es-ES" sz="1800" b="0" strike="noStrike" spc="-1" dirty="0">
              <a:solidFill>
                <a:srgbClr val="000000"/>
              </a:solidFill>
              <a:uFill>
                <a:solidFill>
                  <a:srgbClr val="FFFFFF"/>
                </a:solidFill>
              </a:uFill>
              <a:latin typeface="Arial"/>
            </a:endParaRPr>
          </a:p>
        </p:txBody>
      </p:sp>
      <p:sp>
        <p:nvSpPr>
          <p:cNvPr id="390" name="CustomShape 7"/>
          <p:cNvSpPr/>
          <p:nvPr/>
        </p:nvSpPr>
        <p:spPr>
          <a:xfrm>
            <a:off x="6107760" y="1356480"/>
            <a:ext cx="1620000" cy="1620000"/>
          </a:xfrm>
          <a:prstGeom prst="ellipse">
            <a:avLst/>
          </a:prstGeom>
          <a:solidFill>
            <a:srgbClr val="00858A"/>
          </a:solidFill>
          <a:ln w="12600">
            <a:noFill/>
          </a:ln>
        </p:spPr>
        <p:style>
          <a:lnRef idx="0">
            <a:scrgbClr r="0" g="0" b="0"/>
          </a:lnRef>
          <a:fillRef idx="0">
            <a:scrgbClr r="0" g="0" b="0"/>
          </a:fillRef>
          <a:effectRef idx="0">
            <a:scrgbClr r="0" g="0" b="0"/>
          </a:effectRef>
          <a:fontRef idx="minor"/>
        </p:style>
      </p:sp>
      <p:sp>
        <p:nvSpPr>
          <p:cNvPr id="391" name="CustomShape 8"/>
          <p:cNvSpPr/>
          <p:nvPr/>
        </p:nvSpPr>
        <p:spPr>
          <a:xfrm>
            <a:off x="6227280" y="1515240"/>
            <a:ext cx="1362600" cy="973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4000" b="1" strike="noStrike" spc="-1">
                <a:solidFill>
                  <a:srgbClr val="FFFFFF"/>
                </a:solidFill>
                <a:uFill>
                  <a:solidFill>
                    <a:srgbClr val="FFFFFF"/>
                  </a:solidFill>
                </a:uFill>
                <a:latin typeface="Arial"/>
                <a:ea typeface="DejaVu Sans"/>
              </a:rPr>
              <a:t>12</a:t>
            </a:r>
            <a:r>
              <a:rPr lang="es-ES" sz="1800" b="1" strike="noStrike" spc="-1">
                <a:solidFill>
                  <a:srgbClr val="FFFFFF"/>
                </a:solidFill>
                <a:uFill>
                  <a:solidFill>
                    <a:srgbClr val="FFFFFF"/>
                  </a:solidFill>
                </a:uFill>
                <a:latin typeface="Arial"/>
                <a:ea typeface="DejaVu Sans"/>
              </a:rPr>
              <a:t> </a:t>
            </a:r>
            <a:endParaRPr lang="es-ES" sz="1800" b="0" strike="noStrike" spc="-1">
              <a:solidFill>
                <a:srgbClr val="000000"/>
              </a:solidFill>
              <a:uFill>
                <a:solidFill>
                  <a:srgbClr val="FFFFFF"/>
                </a:solidFill>
              </a:uFill>
              <a:latin typeface="Arial"/>
            </a:endParaRPr>
          </a:p>
          <a:p>
            <a:pPr algn="ctr">
              <a:lnSpc>
                <a:spcPct val="100000"/>
              </a:lnSpc>
            </a:pPr>
            <a:r>
              <a:rPr lang="es-ES" sz="1800" b="0" strike="noStrike" spc="-1">
                <a:solidFill>
                  <a:srgbClr val="FFFFFF"/>
                </a:solidFill>
                <a:uFill>
                  <a:solidFill>
                    <a:srgbClr val="FFFFFF"/>
                  </a:solidFill>
                </a:uFill>
                <a:latin typeface="Arial"/>
                <a:ea typeface="DejaVu Sans"/>
              </a:rPr>
              <a:t>servicios</a:t>
            </a:r>
            <a:r>
              <a:rPr lang="es-ES" sz="1800" b="1" strike="noStrike" spc="-1">
                <a:solidFill>
                  <a:srgbClr val="FFFFFF"/>
                </a:solidFill>
                <a:uFill>
                  <a:solidFill>
                    <a:srgbClr val="FFFFFF"/>
                  </a:solidFill>
                </a:uFill>
                <a:latin typeface="Arial"/>
                <a:ea typeface="DejaVu Sans"/>
              </a:rPr>
              <a:t> </a:t>
            </a:r>
            <a:endParaRPr lang="es-ES" sz="1800" b="0" strike="noStrike" spc="-1">
              <a:solidFill>
                <a:srgbClr val="000000"/>
              </a:solidFill>
              <a:uFill>
                <a:solidFill>
                  <a:srgbClr val="FFFFFF"/>
                </a:solidFill>
              </a:uFill>
              <a:latin typeface="Arial"/>
            </a:endParaRPr>
          </a:p>
        </p:txBody>
      </p:sp>
      <p:pic>
        <p:nvPicPr>
          <p:cNvPr id="392" name="Picture 4"/>
          <p:cNvPicPr/>
          <p:nvPr/>
        </p:nvPicPr>
        <p:blipFill>
          <a:blip r:embed="rId2"/>
          <a:stretch/>
        </p:blipFill>
        <p:spPr>
          <a:xfrm>
            <a:off x="794160" y="369720"/>
            <a:ext cx="805680" cy="947160"/>
          </a:xfrm>
          <a:prstGeom prst="rect">
            <a:avLst/>
          </a:prstGeom>
          <a:ln w="9360">
            <a:noFill/>
          </a:ln>
        </p:spPr>
      </p:pic>
      <p:sp>
        <p:nvSpPr>
          <p:cNvPr id="393" name="CustomShape 9"/>
          <p:cNvSpPr/>
          <p:nvPr/>
        </p:nvSpPr>
        <p:spPr>
          <a:xfrm>
            <a:off x="3447720" y="438120"/>
            <a:ext cx="54730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800" b="0" strike="noStrike" spc="-1">
                <a:solidFill>
                  <a:srgbClr val="000000"/>
                </a:solidFill>
                <a:uFill>
                  <a:solidFill>
                    <a:srgbClr val="FFFFFF"/>
                  </a:solidFill>
                </a:uFill>
                <a:latin typeface="Arial"/>
                <a:ea typeface="DejaVu Sans"/>
              </a:rPr>
              <a:t> </a:t>
            </a:r>
            <a:r>
              <a:rPr lang="es-ES" sz="1800" b="1" strike="noStrike" spc="-1">
                <a:solidFill>
                  <a:srgbClr val="808080"/>
                </a:solidFill>
                <a:uFill>
                  <a:solidFill>
                    <a:srgbClr val="FFFFFF"/>
                  </a:solidFill>
                </a:uFill>
                <a:latin typeface="Mistral"/>
                <a:ea typeface="Times New Roman"/>
              </a:rPr>
              <a:t>asociación </a:t>
            </a:r>
            <a:r>
              <a:rPr lang="es-ES" sz="1800" b="1" strike="noStrike" spc="-1">
                <a:solidFill>
                  <a:srgbClr val="000066"/>
                </a:solidFill>
                <a:uFill>
                  <a:solidFill>
                    <a:srgbClr val="FFFFFF"/>
                  </a:solidFill>
                </a:uFill>
                <a:latin typeface="Mistral"/>
                <a:ea typeface="Times New Roman"/>
              </a:rPr>
              <a:t>amiticia</a:t>
            </a:r>
            <a:r>
              <a:rPr lang="es-ES" sz="18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Line 1"/>
          <p:cNvSpPr/>
          <p:nvPr/>
        </p:nvSpPr>
        <p:spPr>
          <a:xfrm>
            <a:off x="3368520" y="1415880"/>
            <a:ext cx="2521080" cy="936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395" name="CustomShape 2"/>
          <p:cNvSpPr/>
          <p:nvPr/>
        </p:nvSpPr>
        <p:spPr>
          <a:xfrm>
            <a:off x="2295000" y="546840"/>
            <a:ext cx="3584520" cy="821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gn="ctr">
              <a:lnSpc>
                <a:spcPct val="100000"/>
              </a:lnSpc>
            </a:pPr>
            <a:r>
              <a:rPr lang="es-ES" sz="2400" b="1" strike="noStrike" spc="-1">
                <a:solidFill>
                  <a:srgbClr val="5B9BD5"/>
                </a:solidFill>
                <a:uFill>
                  <a:solidFill>
                    <a:srgbClr val="FFFFFF"/>
                  </a:solidFill>
                </a:uFill>
                <a:latin typeface="Arial"/>
                <a:ea typeface="DejaVu Sans"/>
              </a:rPr>
              <a:t>Ingresos por servicios</a:t>
            </a:r>
            <a:endParaRPr lang="es-ES" sz="1800" b="0" strike="noStrike" spc="-1">
              <a:solidFill>
                <a:srgbClr val="000000"/>
              </a:solidFill>
              <a:uFill>
                <a:solidFill>
                  <a:srgbClr val="FFFFFF"/>
                </a:solidFill>
              </a:uFill>
              <a:latin typeface="Arial"/>
            </a:endParaRPr>
          </a:p>
        </p:txBody>
      </p:sp>
      <p:graphicFrame>
        <p:nvGraphicFramePr>
          <p:cNvPr id="396" name="15 Gráfico"/>
          <p:cNvGraphicFramePr/>
          <p:nvPr/>
        </p:nvGraphicFramePr>
        <p:xfrm>
          <a:off x="2960640" y="1547640"/>
          <a:ext cx="3637800" cy="3050280"/>
        </p:xfrm>
        <a:graphic>
          <a:graphicData uri="http://schemas.openxmlformats.org/drawingml/2006/chart">
            <c:chart xmlns:c="http://schemas.openxmlformats.org/drawingml/2006/chart" xmlns:r="http://schemas.openxmlformats.org/officeDocument/2006/relationships" r:id="rId2"/>
          </a:graphicData>
        </a:graphic>
      </p:graphicFrame>
      <p:sp>
        <p:nvSpPr>
          <p:cNvPr id="397" name="CustomShape 3"/>
          <p:cNvSpPr/>
          <p:nvPr/>
        </p:nvSpPr>
        <p:spPr>
          <a:xfrm>
            <a:off x="2860560" y="4675320"/>
            <a:ext cx="3732480" cy="1793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0" strike="noStrike" spc="-1">
                <a:solidFill>
                  <a:srgbClr val="960F1E"/>
                </a:solidFill>
                <a:uFill>
                  <a:solidFill>
                    <a:srgbClr val="FFFFFF"/>
                  </a:solidFill>
                </a:uFill>
                <a:latin typeface="Calibri"/>
                <a:ea typeface="DejaVu Sans"/>
              </a:rPr>
              <a:t>Ocio Dinámico	                7,40%</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Ocio Esplai	              11,64%</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Ocio Alternativo	                6,34%</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Estimulación Multisensorial          10,59%</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Campamentos                                 13,22%</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Servicios ProInfancia                      19,05%</a:t>
            </a:r>
            <a:endParaRPr lang="es-ES" sz="1800" b="0" strike="noStrike" spc="-1">
              <a:solidFill>
                <a:srgbClr val="000000"/>
              </a:solidFill>
              <a:uFill>
                <a:solidFill>
                  <a:srgbClr val="FFFFFF"/>
                </a:solidFill>
              </a:uFill>
              <a:latin typeface="Arial"/>
            </a:endParaRPr>
          </a:p>
          <a:p>
            <a:pPr>
              <a:lnSpc>
                <a:spcPct val="100000"/>
              </a:lnSpc>
            </a:pPr>
            <a:r>
              <a:rPr lang="es-ES" sz="1600" b="0" strike="noStrike" spc="-1">
                <a:solidFill>
                  <a:srgbClr val="960F1E"/>
                </a:solidFill>
                <a:uFill>
                  <a:solidFill>
                    <a:srgbClr val="FFFFFF"/>
                  </a:solidFill>
                </a:uFill>
                <a:latin typeface="Calibri"/>
                <a:ea typeface="DejaVu Sans"/>
              </a:rPr>
              <a:t>Escuelas Estacionales                     31,75%</a:t>
            </a:r>
            <a:endParaRPr lang="es-ES" sz="1800" b="0" strike="noStrike" spc="-1">
              <a:solidFill>
                <a:srgbClr val="000000"/>
              </a:solidFill>
              <a:uFill>
                <a:solidFill>
                  <a:srgbClr val="FFFFFF"/>
                </a:solidFill>
              </a:uFill>
              <a:latin typeface="Arial"/>
            </a:endParaRPr>
          </a:p>
        </p:txBody>
      </p:sp>
      <p:sp>
        <p:nvSpPr>
          <p:cNvPr id="398" name="CustomShape 4"/>
          <p:cNvSpPr/>
          <p:nvPr/>
        </p:nvSpPr>
        <p:spPr>
          <a:xfrm>
            <a:off x="5351040" y="4781160"/>
            <a:ext cx="192960" cy="180360"/>
          </a:xfrm>
          <a:prstGeom prst="rect">
            <a:avLst/>
          </a:prstGeom>
          <a:solidFill>
            <a:srgbClr val="203864"/>
          </a:solidFill>
          <a:ln w="12600">
            <a:solidFill>
              <a:srgbClr val="43729D"/>
            </a:solidFill>
            <a:miter/>
          </a:ln>
        </p:spPr>
        <p:style>
          <a:lnRef idx="0">
            <a:scrgbClr r="0" g="0" b="0"/>
          </a:lnRef>
          <a:fillRef idx="0">
            <a:scrgbClr r="0" g="0" b="0"/>
          </a:fillRef>
          <a:effectRef idx="0">
            <a:scrgbClr r="0" g="0" b="0"/>
          </a:effectRef>
          <a:fontRef idx="minor"/>
        </p:style>
      </p:sp>
      <p:sp>
        <p:nvSpPr>
          <p:cNvPr id="399" name="CustomShape 5"/>
          <p:cNvSpPr/>
          <p:nvPr/>
        </p:nvSpPr>
        <p:spPr>
          <a:xfrm flipH="1">
            <a:off x="5341320" y="5011920"/>
            <a:ext cx="192960" cy="180360"/>
          </a:xfrm>
          <a:prstGeom prst="rect">
            <a:avLst/>
          </a:prstGeom>
          <a:solidFill>
            <a:srgbClr val="0000FF"/>
          </a:solidFill>
          <a:ln w="12600">
            <a:solidFill>
              <a:srgbClr val="43729D"/>
            </a:solidFill>
            <a:miter/>
          </a:ln>
        </p:spPr>
        <p:style>
          <a:lnRef idx="0">
            <a:scrgbClr r="0" g="0" b="0"/>
          </a:lnRef>
          <a:fillRef idx="0">
            <a:scrgbClr r="0" g="0" b="0"/>
          </a:fillRef>
          <a:effectRef idx="0">
            <a:scrgbClr r="0" g="0" b="0"/>
          </a:effectRef>
          <a:fontRef idx="minor"/>
        </p:style>
      </p:sp>
      <p:sp>
        <p:nvSpPr>
          <p:cNvPr id="400" name="CustomShape 6"/>
          <p:cNvSpPr/>
          <p:nvPr/>
        </p:nvSpPr>
        <p:spPr>
          <a:xfrm>
            <a:off x="5342760" y="5254560"/>
            <a:ext cx="192960" cy="178560"/>
          </a:xfrm>
          <a:prstGeom prst="rect">
            <a:avLst/>
          </a:prstGeom>
          <a:solidFill>
            <a:srgbClr val="0066FF"/>
          </a:solidFill>
          <a:ln w="12600">
            <a:solidFill>
              <a:srgbClr val="43729D"/>
            </a:solidFill>
            <a:miter/>
          </a:ln>
        </p:spPr>
        <p:style>
          <a:lnRef idx="0">
            <a:scrgbClr r="0" g="0" b="0"/>
          </a:lnRef>
          <a:fillRef idx="0">
            <a:scrgbClr r="0" g="0" b="0"/>
          </a:fillRef>
          <a:effectRef idx="0">
            <a:scrgbClr r="0" g="0" b="0"/>
          </a:effectRef>
          <a:fontRef idx="minor"/>
        </p:style>
      </p:sp>
      <p:sp>
        <p:nvSpPr>
          <p:cNvPr id="401" name="CustomShape 7"/>
          <p:cNvSpPr/>
          <p:nvPr/>
        </p:nvSpPr>
        <p:spPr>
          <a:xfrm>
            <a:off x="5351040" y="5488200"/>
            <a:ext cx="192960" cy="178560"/>
          </a:xfrm>
          <a:prstGeom prst="rect">
            <a:avLst/>
          </a:prstGeom>
          <a:solidFill>
            <a:srgbClr val="8FAADC"/>
          </a:solidFill>
          <a:ln w="12600">
            <a:solidFill>
              <a:srgbClr val="43729D"/>
            </a:solidFill>
            <a:miter/>
          </a:ln>
        </p:spPr>
        <p:style>
          <a:lnRef idx="0">
            <a:scrgbClr r="0" g="0" b="0"/>
          </a:lnRef>
          <a:fillRef idx="0">
            <a:scrgbClr r="0" g="0" b="0"/>
          </a:fillRef>
          <a:effectRef idx="0">
            <a:scrgbClr r="0" g="0" b="0"/>
          </a:effectRef>
          <a:fontRef idx="minor"/>
        </p:style>
      </p:sp>
      <p:sp>
        <p:nvSpPr>
          <p:cNvPr id="402" name="CustomShape 8"/>
          <p:cNvSpPr/>
          <p:nvPr/>
        </p:nvSpPr>
        <p:spPr>
          <a:xfrm>
            <a:off x="5344200" y="5713560"/>
            <a:ext cx="192960" cy="180360"/>
          </a:xfrm>
          <a:prstGeom prst="rect">
            <a:avLst/>
          </a:prstGeom>
          <a:solidFill>
            <a:srgbClr val="D9D9D9"/>
          </a:solidFill>
          <a:ln w="12600">
            <a:solidFill>
              <a:srgbClr val="43729D"/>
            </a:solidFill>
            <a:miter/>
          </a:ln>
        </p:spPr>
        <p:style>
          <a:lnRef idx="0">
            <a:scrgbClr r="0" g="0" b="0"/>
          </a:lnRef>
          <a:fillRef idx="0">
            <a:scrgbClr r="0" g="0" b="0"/>
          </a:fillRef>
          <a:effectRef idx="0">
            <a:scrgbClr r="0" g="0" b="0"/>
          </a:effectRef>
          <a:fontRef idx="minor"/>
        </p:style>
      </p:sp>
      <p:sp>
        <p:nvSpPr>
          <p:cNvPr id="403" name="CustomShape 9"/>
          <p:cNvSpPr/>
          <p:nvPr/>
        </p:nvSpPr>
        <p:spPr>
          <a:xfrm>
            <a:off x="5352480" y="5940000"/>
            <a:ext cx="192960" cy="180360"/>
          </a:xfrm>
          <a:prstGeom prst="rect">
            <a:avLst/>
          </a:prstGeom>
          <a:solidFill>
            <a:srgbClr val="B4C7E7"/>
          </a:solidFill>
          <a:ln w="12600">
            <a:solidFill>
              <a:srgbClr val="43729D"/>
            </a:solidFill>
            <a:miter/>
          </a:ln>
        </p:spPr>
        <p:style>
          <a:lnRef idx="0">
            <a:scrgbClr r="0" g="0" b="0"/>
          </a:lnRef>
          <a:fillRef idx="0">
            <a:scrgbClr r="0" g="0" b="0"/>
          </a:fillRef>
          <a:effectRef idx="0">
            <a:scrgbClr r="0" g="0" b="0"/>
          </a:effectRef>
          <a:fontRef idx="minor"/>
        </p:style>
      </p:sp>
      <p:sp>
        <p:nvSpPr>
          <p:cNvPr id="404" name="CustomShape 10"/>
          <p:cNvSpPr/>
          <p:nvPr/>
        </p:nvSpPr>
        <p:spPr>
          <a:xfrm>
            <a:off x="5353920" y="6176520"/>
            <a:ext cx="192960" cy="180360"/>
          </a:xfrm>
          <a:prstGeom prst="rect">
            <a:avLst/>
          </a:prstGeom>
          <a:solidFill>
            <a:srgbClr val="2E75B6"/>
          </a:solidFill>
          <a:ln w="12600">
            <a:solidFill>
              <a:srgbClr val="43729D"/>
            </a:solidFill>
            <a:miter/>
          </a:ln>
        </p:spPr>
        <p:style>
          <a:lnRef idx="0">
            <a:scrgbClr r="0" g="0" b="0"/>
          </a:lnRef>
          <a:fillRef idx="0">
            <a:scrgbClr r="0" g="0" b="0"/>
          </a:fillRef>
          <a:effectRef idx="0">
            <a:scrgbClr r="0" g="0" b="0"/>
          </a:effectRef>
          <a:fontRef idx="minor"/>
        </p:style>
      </p:sp>
      <p:pic>
        <p:nvPicPr>
          <p:cNvPr id="405" name="Picture 4"/>
          <p:cNvPicPr/>
          <p:nvPr/>
        </p:nvPicPr>
        <p:blipFill>
          <a:blip r:embed="rId3"/>
          <a:stretch/>
        </p:blipFill>
        <p:spPr>
          <a:xfrm>
            <a:off x="794160" y="369720"/>
            <a:ext cx="805680" cy="947160"/>
          </a:xfrm>
          <a:prstGeom prst="rect">
            <a:avLst/>
          </a:prstGeom>
          <a:ln w="9360">
            <a:noFill/>
          </a:ln>
        </p:spPr>
      </p:pic>
      <p:sp>
        <p:nvSpPr>
          <p:cNvPr id="406" name="CustomShape 11"/>
          <p:cNvSpPr/>
          <p:nvPr/>
        </p:nvSpPr>
        <p:spPr>
          <a:xfrm>
            <a:off x="4332960" y="211680"/>
            <a:ext cx="457128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800" b="0" strike="noStrike" spc="-1">
                <a:solidFill>
                  <a:srgbClr val="000000"/>
                </a:solidFill>
                <a:uFill>
                  <a:solidFill>
                    <a:srgbClr val="FFFFFF"/>
                  </a:solidFill>
                </a:uFill>
                <a:latin typeface="Arial"/>
                <a:ea typeface="DejaVu Sans"/>
              </a:rPr>
              <a:t> </a:t>
            </a:r>
            <a:r>
              <a:rPr lang="es-ES" sz="1800" b="1" strike="noStrike" spc="-1">
                <a:solidFill>
                  <a:srgbClr val="808080"/>
                </a:solidFill>
                <a:uFill>
                  <a:solidFill>
                    <a:srgbClr val="FFFFFF"/>
                  </a:solidFill>
                </a:uFill>
                <a:latin typeface="Mistral"/>
                <a:ea typeface="Times New Roman"/>
              </a:rPr>
              <a:t>asociación </a:t>
            </a:r>
            <a:r>
              <a:rPr lang="es-ES" sz="1800" b="1" strike="noStrike" spc="-1">
                <a:solidFill>
                  <a:srgbClr val="000066"/>
                </a:solidFill>
                <a:uFill>
                  <a:solidFill>
                    <a:srgbClr val="FFFFFF"/>
                  </a:solidFill>
                </a:uFill>
                <a:latin typeface="Mistral"/>
                <a:ea typeface="Times New Roman"/>
              </a:rPr>
              <a:t>amiticia</a:t>
            </a:r>
            <a:r>
              <a:rPr lang="es-ES" sz="18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3844636" y="365040"/>
            <a:ext cx="4670083" cy="67405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r>
              <a:rPr lang="es-ES" sz="4400" b="0" strike="noStrike" spc="-1" dirty="0">
                <a:solidFill>
                  <a:srgbClr val="000000"/>
                </a:solidFill>
                <a:uFill>
                  <a:solidFill>
                    <a:srgbClr val="FFFFFF"/>
                  </a:solidFill>
                </a:uFill>
                <a:latin typeface="Calibri Light"/>
              </a:rPr>
              <a:t> </a:t>
            </a:r>
            <a:r>
              <a:rPr lang="es-ES" sz="2400" b="1" strike="noStrike" spc="-1" dirty="0">
                <a:solidFill>
                  <a:srgbClr val="808080"/>
                </a:solidFill>
                <a:uFill>
                  <a:solidFill>
                    <a:srgbClr val="FFFFFF"/>
                  </a:solidFill>
                </a:uFill>
                <a:latin typeface="Mistral"/>
                <a:ea typeface="Times New Roman"/>
              </a:rPr>
              <a:t>asociación </a:t>
            </a:r>
            <a:r>
              <a:rPr lang="es-ES" sz="2400" b="1" strike="noStrike" spc="-1" dirty="0" err="1">
                <a:solidFill>
                  <a:srgbClr val="000066"/>
                </a:solidFill>
                <a:uFill>
                  <a:solidFill>
                    <a:srgbClr val="FFFFFF"/>
                  </a:solidFill>
                </a:uFill>
                <a:latin typeface="Mistral"/>
                <a:ea typeface="Times New Roman"/>
              </a:rPr>
              <a:t>amiticia</a:t>
            </a:r>
            <a:r>
              <a:rPr lang="es-ES" sz="2400" b="0" strike="noStrike" spc="-1" dirty="0">
                <a:solidFill>
                  <a:srgbClr val="0066FF"/>
                </a:solidFill>
                <a:uFill>
                  <a:solidFill>
                    <a:srgbClr val="FFFFFF"/>
                  </a:solidFill>
                </a:uFill>
                <a:latin typeface="Mistral"/>
                <a:ea typeface="Times New Roman"/>
              </a:rPr>
              <a:t>                                                                       red de servicios de atención a la dependencia</a:t>
            </a:r>
            <a:endParaRPr lang="es-ES" sz="1800" b="0" strike="noStrike" spc="-1" dirty="0">
              <a:solidFill>
                <a:srgbClr val="000000"/>
              </a:solidFill>
              <a:uFill>
                <a:solidFill>
                  <a:srgbClr val="FFFFFF"/>
                </a:solidFill>
              </a:uFill>
              <a:latin typeface="Arial"/>
            </a:endParaRPr>
          </a:p>
          <a:p>
            <a:pPr algn="r">
              <a:lnSpc>
                <a:spcPct val="100000"/>
              </a:lnSpc>
            </a:pPr>
            <a:endParaRPr lang="es-ES" sz="1800" b="0" strike="noStrike" spc="-1" dirty="0">
              <a:solidFill>
                <a:srgbClr val="000000"/>
              </a:solidFill>
              <a:uFill>
                <a:solidFill>
                  <a:srgbClr val="FFFFFF"/>
                </a:solidFill>
              </a:uFill>
              <a:latin typeface="Arial"/>
            </a:endParaRPr>
          </a:p>
        </p:txBody>
      </p:sp>
      <p:pic>
        <p:nvPicPr>
          <p:cNvPr id="408" name="Picture 4"/>
          <p:cNvPicPr/>
          <p:nvPr/>
        </p:nvPicPr>
        <p:blipFill>
          <a:blip r:embed="rId2"/>
          <a:stretch/>
        </p:blipFill>
        <p:spPr>
          <a:xfrm>
            <a:off x="0" y="178134"/>
            <a:ext cx="805680" cy="947160"/>
          </a:xfrm>
          <a:prstGeom prst="rect">
            <a:avLst/>
          </a:prstGeom>
          <a:ln w="9360">
            <a:noFill/>
          </a:ln>
        </p:spPr>
      </p:pic>
      <p:sp>
        <p:nvSpPr>
          <p:cNvPr id="409" name="CustomShape 2"/>
          <p:cNvSpPr/>
          <p:nvPr/>
        </p:nvSpPr>
        <p:spPr>
          <a:xfrm>
            <a:off x="2072160" y="1707480"/>
            <a:ext cx="5493960" cy="455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1" u="sng" strike="noStrike" spc="-1">
                <a:solidFill>
                  <a:srgbClr val="5B9BD5"/>
                </a:solidFill>
                <a:uFill>
                  <a:solidFill>
                    <a:srgbClr val="FFFFFF"/>
                  </a:solidFill>
                </a:uFill>
                <a:latin typeface="Arial"/>
                <a:ea typeface="DejaVu Sans"/>
              </a:rPr>
              <a:t>Subvenciones recibidas en el 2017</a:t>
            </a:r>
            <a:endParaRPr lang="es-ES" sz="1800" b="0" strike="noStrike" spc="-1">
              <a:solidFill>
                <a:srgbClr val="000000"/>
              </a:solidFill>
              <a:uFill>
                <a:solidFill>
                  <a:srgbClr val="FFFFFF"/>
                </a:solidFill>
              </a:uFill>
              <a:latin typeface="Arial"/>
            </a:endParaRPr>
          </a:p>
        </p:txBody>
      </p:sp>
      <p:graphicFrame>
        <p:nvGraphicFramePr>
          <p:cNvPr id="410" name="6 Gráfico"/>
          <p:cNvGraphicFramePr/>
          <p:nvPr>
            <p:extLst>
              <p:ext uri="{D42A27DB-BD31-4B8C-83A1-F6EECF244321}">
                <p14:modId xmlns:p14="http://schemas.microsoft.com/office/powerpoint/2010/main" val="4201343913"/>
              </p:ext>
            </p:extLst>
          </p:nvPr>
        </p:nvGraphicFramePr>
        <p:xfrm>
          <a:off x="378540" y="1618724"/>
          <a:ext cx="8386200" cy="4663440"/>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EB826C32-856B-4F87-990A-218CA509120E}"/>
              </a:ext>
            </a:extLst>
          </p:cNvPr>
          <p:cNvSpPr>
            <a:spLocks noGrp="1"/>
          </p:cNvSpPr>
          <p:nvPr>
            <p:ph type="title"/>
          </p:nvPr>
        </p:nvSpPr>
        <p:spPr>
          <a:xfrm>
            <a:off x="457200" y="1618724"/>
            <a:ext cx="8229240" cy="269376"/>
          </a:xfrm>
        </p:spPr>
        <p:txBody>
          <a:bodyPr/>
          <a:lstStyle/>
          <a:p>
            <a:pPr algn="ctr"/>
            <a:r>
              <a:rPr lang="es-ES" sz="2800" dirty="0"/>
              <a:t>Subvenciones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197" name="CustomShape 2"/>
          <p:cNvSpPr/>
          <p:nvPr/>
        </p:nvSpPr>
        <p:spPr>
          <a:xfrm>
            <a:off x="352440" y="1825560"/>
            <a:ext cx="816228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just">
              <a:lnSpc>
                <a:spcPct val="100000"/>
              </a:lnSpc>
            </a:pPr>
            <a:r>
              <a:rPr lang="es-ES" sz="1800" b="1" strike="noStrike" spc="-1">
                <a:solidFill>
                  <a:srgbClr val="000000"/>
                </a:solidFill>
                <a:uFill>
                  <a:solidFill>
                    <a:srgbClr val="FFFFFF"/>
                  </a:solidFill>
                </a:uFill>
                <a:latin typeface="Calibri"/>
              </a:rPr>
              <a:t>	</a:t>
            </a:r>
            <a:r>
              <a:rPr lang="es-ES" sz="1800" b="1" strike="noStrike" spc="-1">
                <a:solidFill>
                  <a:srgbClr val="000000"/>
                </a:solidFill>
                <a:uFill>
                  <a:solidFill>
                    <a:srgbClr val="FFFFFF"/>
                  </a:solidFill>
                </a:uFill>
                <a:latin typeface="Arial"/>
              </a:rPr>
              <a:t>Visión:</a:t>
            </a:r>
            <a:endParaRPr lang="es-ES" sz="1800" b="0" strike="noStrike" spc="-1">
              <a:solidFill>
                <a:srgbClr val="000000"/>
              </a:solidFill>
              <a:uFill>
                <a:solidFill>
                  <a:srgbClr val="FFFFFF"/>
                </a:solidFill>
              </a:uFill>
              <a:latin typeface="Arial"/>
            </a:endParaRPr>
          </a:p>
          <a:p>
            <a:pPr marL="228600" indent="-227880" algn="just">
              <a:lnSpc>
                <a:spcPct val="100000"/>
              </a:lnSpc>
            </a:pPr>
            <a:endParaRPr lang="es-ES" sz="1800" b="0" strike="noStrike" spc="-1">
              <a:solidFill>
                <a:srgbClr val="000000"/>
              </a:solidFill>
              <a:uFill>
                <a:solidFill>
                  <a:srgbClr val="FFFFFF"/>
                </a:solidFill>
              </a:uFill>
              <a:latin typeface="Arial"/>
            </a:endParaRPr>
          </a:p>
          <a:p>
            <a:pPr marL="228600" indent="-227880" algn="just">
              <a:lnSpc>
                <a:spcPct val="115000"/>
              </a:lnSpc>
            </a:pPr>
            <a:r>
              <a:rPr lang="es-ES" sz="1800" b="1" strike="noStrike" spc="-1">
                <a:solidFill>
                  <a:srgbClr val="000000"/>
                </a:solidFill>
                <a:uFill>
                  <a:solidFill>
                    <a:srgbClr val="FFFFFF"/>
                  </a:solidFill>
                </a:uFill>
                <a:latin typeface="Arial"/>
              </a:rPr>
              <a:t>   </a:t>
            </a:r>
            <a:r>
              <a:rPr lang="es-ES" sz="1600" b="1" strike="noStrike" spc="-1">
                <a:solidFill>
                  <a:srgbClr val="000000"/>
                </a:solidFill>
                <a:uFill>
                  <a:solidFill>
                    <a:srgbClr val="FFFFFF"/>
                  </a:solidFill>
                </a:uFill>
                <a:latin typeface="Arial"/>
              </a:rPr>
              <a:t>Ser una entidad estable, sólida y posicionada en el ámbito social mallorquin, con un equipo profesional cualificado que ofrezca una amplia oferta de servicios  a  colectivos vulnerables y sus familias  fomentando así,  el asociacionismo a través de alianzas estratégicas.</a:t>
            </a:r>
            <a:endParaRPr lang="es-ES" sz="1800" b="0" strike="noStrike" spc="-1">
              <a:solidFill>
                <a:srgbClr val="000000"/>
              </a:solidFill>
              <a:uFill>
                <a:solidFill>
                  <a:srgbClr val="FFFFFF"/>
                </a:solidFill>
              </a:uFill>
              <a:latin typeface="Arial"/>
            </a:endParaRPr>
          </a:p>
          <a:p>
            <a:pPr marL="228600" indent="-227880" algn="ctr">
              <a:lnSpc>
                <a:spcPct val="150000"/>
              </a:lnSpc>
            </a:pPr>
            <a:endParaRPr lang="es-ES" sz="1800" b="0" strike="noStrike" spc="-1">
              <a:solidFill>
                <a:srgbClr val="000000"/>
              </a:solidFill>
              <a:uFill>
                <a:solidFill>
                  <a:srgbClr val="FFFFFF"/>
                </a:solidFill>
              </a:uFill>
              <a:latin typeface="Arial"/>
            </a:endParaRPr>
          </a:p>
        </p:txBody>
      </p:sp>
      <p:pic>
        <p:nvPicPr>
          <p:cNvPr id="198" name="Picture 4"/>
          <p:cNvPicPr/>
          <p:nvPr/>
        </p:nvPicPr>
        <p:blipFill>
          <a:blip r:embed="rId2"/>
          <a:stretch/>
        </p:blipFill>
        <p:spPr>
          <a:xfrm>
            <a:off x="819000" y="369720"/>
            <a:ext cx="805680" cy="9471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00"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01" name="Picture 4"/>
          <p:cNvPicPr/>
          <p:nvPr/>
        </p:nvPicPr>
        <p:blipFill>
          <a:blip r:embed="rId2"/>
          <a:stretch/>
        </p:blipFill>
        <p:spPr>
          <a:xfrm>
            <a:off x="819000" y="369720"/>
            <a:ext cx="805680" cy="947160"/>
          </a:xfrm>
          <a:prstGeom prst="rect">
            <a:avLst/>
          </a:prstGeom>
          <a:ln w="9360">
            <a:noFill/>
          </a:ln>
        </p:spPr>
      </p:pic>
      <p:sp>
        <p:nvSpPr>
          <p:cNvPr id="202" name="CustomShape 3"/>
          <p:cNvSpPr/>
          <p:nvPr/>
        </p:nvSpPr>
        <p:spPr>
          <a:xfrm>
            <a:off x="771840" y="1971360"/>
            <a:ext cx="7662600" cy="3497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trike="noStrike" spc="-1">
                <a:solidFill>
                  <a:srgbClr val="000000"/>
                </a:solidFill>
                <a:uFill>
                  <a:solidFill>
                    <a:srgbClr val="FFFFFF"/>
                  </a:solidFill>
                </a:uFill>
                <a:latin typeface="Arial"/>
                <a:ea typeface="DejaVu Sans"/>
              </a:rPr>
              <a:t>Valores: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Excelencia</a:t>
            </a:r>
            <a:r>
              <a:rPr lang="es-ES" sz="1600" b="0" strike="noStrike" spc="-1">
                <a:solidFill>
                  <a:srgbClr val="000000"/>
                </a:solidFill>
                <a:uFill>
                  <a:solidFill>
                    <a:srgbClr val="FFFFFF"/>
                  </a:solidFill>
                </a:uFill>
                <a:latin typeface="Arial"/>
                <a:ea typeface="DejaVu Sans"/>
              </a:rPr>
              <a:t> en la realización de su actividad profesional.</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Protagonismo de </a:t>
            </a:r>
            <a:r>
              <a:rPr lang="es-ES" sz="1600" b="0" strike="noStrike" spc="-1">
                <a:solidFill>
                  <a:srgbClr val="000000"/>
                </a:solidFill>
                <a:uFill>
                  <a:solidFill>
                    <a:srgbClr val="FFFFFF"/>
                  </a:solidFill>
                </a:uFill>
                <a:latin typeface="Arial"/>
                <a:ea typeface="DejaVu Sans"/>
              </a:rPr>
              <a:t> los colectivos vulnerables en su </a:t>
            </a:r>
            <a:r>
              <a:rPr lang="es-ES" sz="1600" b="1" strike="noStrike" spc="-1">
                <a:solidFill>
                  <a:srgbClr val="000000"/>
                </a:solidFill>
                <a:uFill>
                  <a:solidFill>
                    <a:srgbClr val="FFFFFF"/>
                  </a:solidFill>
                </a:uFill>
                <a:latin typeface="Arial"/>
                <a:ea typeface="DejaVu Sans"/>
              </a:rPr>
              <a:t>proceso de integración</a:t>
            </a:r>
            <a:r>
              <a:rPr lang="es-ES" sz="1600" b="0" strike="noStrike" spc="-1">
                <a:solidFill>
                  <a:srgbClr val="000000"/>
                </a:solidFill>
                <a:uFill>
                  <a:solidFill>
                    <a:srgbClr val="FFFFFF"/>
                  </a:solidFill>
                </a:uFill>
                <a:latin typeface="Arial"/>
                <a:ea typeface="DejaVu Sans"/>
              </a:rPr>
              <a:t>.</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Proactividad</a:t>
            </a:r>
            <a:r>
              <a:rPr lang="es-ES" sz="1600" b="0" strike="noStrike" spc="-1">
                <a:solidFill>
                  <a:srgbClr val="000000"/>
                </a:solidFill>
                <a:uFill>
                  <a:solidFill>
                    <a:srgbClr val="FFFFFF"/>
                  </a:solidFill>
                </a:uFill>
                <a:latin typeface="Arial"/>
                <a:ea typeface="DejaVu Sans"/>
              </a:rPr>
              <a:t> en el apoyo a nuestros colectivos de atención y sus familias.</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Responsabilidad</a:t>
            </a:r>
            <a:r>
              <a:rPr lang="es-ES" sz="1600" b="0" strike="noStrike" spc="-1">
                <a:solidFill>
                  <a:srgbClr val="000000"/>
                </a:solidFill>
                <a:uFill>
                  <a:solidFill>
                    <a:srgbClr val="FFFFFF"/>
                  </a:solidFill>
                </a:uFill>
                <a:latin typeface="Arial"/>
                <a:ea typeface="DejaVu Sans"/>
              </a:rPr>
              <a:t>, en el manejo de los servicios y procesos.</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Compromiso y disponibilidad </a:t>
            </a:r>
            <a:r>
              <a:rPr lang="es-ES" sz="1600" b="0" strike="noStrike" spc="-1">
                <a:solidFill>
                  <a:srgbClr val="000000"/>
                </a:solidFill>
                <a:uFill>
                  <a:solidFill>
                    <a:srgbClr val="FFFFFF"/>
                  </a:solidFill>
                </a:uFill>
                <a:latin typeface="Arial"/>
                <a:ea typeface="DejaVu Sans"/>
              </a:rPr>
              <a:t>con la organización y la sociedad.</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Transparencia</a:t>
            </a:r>
            <a:r>
              <a:rPr lang="es-ES" sz="1600" b="0" strike="noStrike" spc="-1">
                <a:solidFill>
                  <a:srgbClr val="000000"/>
                </a:solidFill>
                <a:uFill>
                  <a:solidFill>
                    <a:srgbClr val="FFFFFF"/>
                  </a:solidFill>
                </a:uFill>
                <a:latin typeface="Arial"/>
                <a:ea typeface="DejaVu Sans"/>
              </a:rPr>
              <a:t> comunicacional en los ámbitos internos y externos de la organización.</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Apoyo convivencial</a:t>
            </a:r>
            <a:r>
              <a:rPr lang="es-ES" sz="1600" b="0" strike="noStrike" spc="-1">
                <a:solidFill>
                  <a:srgbClr val="000000"/>
                </a:solidFill>
                <a:uFill>
                  <a:solidFill>
                    <a:srgbClr val="FFFFFF"/>
                  </a:solidFill>
                </a:uFill>
                <a:latin typeface="Arial"/>
                <a:ea typeface="DejaVu Sans"/>
              </a:rPr>
              <a:t> que propicia un sistema de </a:t>
            </a:r>
            <a:r>
              <a:rPr lang="es-ES" sz="1600" b="1" strike="noStrike" spc="-1">
                <a:solidFill>
                  <a:srgbClr val="000000"/>
                </a:solidFill>
                <a:uFill>
                  <a:solidFill>
                    <a:srgbClr val="FFFFFF"/>
                  </a:solidFill>
                </a:uFill>
                <a:latin typeface="Arial"/>
                <a:ea typeface="DejaVu Sans"/>
              </a:rPr>
              <a:t>sostenibilidad ambiental</a:t>
            </a:r>
            <a:r>
              <a:rPr lang="es-ES" sz="1600" b="0" strike="noStrike" spc="-1">
                <a:solidFill>
                  <a:srgbClr val="000000"/>
                </a:solidFill>
                <a:uFill>
                  <a:solidFill>
                    <a:srgbClr val="FFFFFF"/>
                  </a:solidFill>
                </a:uFill>
                <a:latin typeface="Arial"/>
                <a:ea typeface="DejaVu Sans"/>
              </a:rPr>
              <a:t>.</a:t>
            </a:r>
            <a:endParaRPr lang="es-ES" sz="1800" b="0" strike="noStrike" spc="-1">
              <a:solidFill>
                <a:srgbClr val="000000"/>
              </a:solidFill>
              <a:uFill>
                <a:solidFill>
                  <a:srgbClr val="FFFFFF"/>
                </a:solidFill>
              </a:uFill>
              <a:latin typeface="Arial"/>
            </a:endParaRPr>
          </a:p>
          <a:p>
            <a:pPr>
              <a:lnSpc>
                <a:spcPct val="100000"/>
              </a:lnSpc>
            </a:pPr>
            <a:r>
              <a:rPr lang="es-ES" sz="1600" b="1" strike="noStrike" spc="-1">
                <a:solidFill>
                  <a:srgbClr val="000000"/>
                </a:solidFill>
                <a:uFill>
                  <a:solidFill>
                    <a:srgbClr val="FFFFFF"/>
                  </a:solidFill>
                </a:uFill>
                <a:latin typeface="Arial"/>
                <a:ea typeface="DejaVu Sans"/>
              </a:rPr>
              <a:t>Igualdad</a:t>
            </a:r>
            <a:r>
              <a:rPr lang="es-ES" sz="1600" b="0" strike="noStrike" spc="-1">
                <a:solidFill>
                  <a:srgbClr val="000000"/>
                </a:solidFill>
                <a:uFill>
                  <a:solidFill>
                    <a:srgbClr val="FFFFFF"/>
                  </a:solidFill>
                </a:uFill>
                <a:latin typeface="Arial"/>
                <a:ea typeface="DejaVu Sans"/>
              </a:rPr>
              <a:t> desde la discriminación positiva y la transversalidad.</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04"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dirty="0">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s-ES" sz="2800" b="1" strike="noStrike" spc="-1" dirty="0">
                <a:solidFill>
                  <a:srgbClr val="000000"/>
                </a:solidFill>
                <a:uFill>
                  <a:solidFill>
                    <a:srgbClr val="FFFFFF"/>
                  </a:solidFill>
                </a:uFill>
                <a:latin typeface="Calibri"/>
              </a:rPr>
              <a:t>Profesionalización del talento humano: </a:t>
            </a:r>
            <a:endParaRPr lang="es-ES" sz="1800" b="0" strike="noStrike" spc="-1" dirty="0">
              <a:solidFill>
                <a:srgbClr val="000000"/>
              </a:solidFill>
              <a:uFill>
                <a:solidFill>
                  <a:srgbClr val="FFFFFF"/>
                </a:solidFill>
              </a:uFill>
              <a:latin typeface="Arial"/>
            </a:endParaRPr>
          </a:p>
          <a:p>
            <a:pPr marL="228600" indent="-227880" algn="just">
              <a:lnSpc>
                <a:spcPct val="100000"/>
              </a:lnSpc>
            </a:pPr>
            <a:r>
              <a:rPr lang="es-ES" sz="2800" b="1" strike="noStrike" spc="-1" dirty="0">
                <a:solidFill>
                  <a:srgbClr val="000000"/>
                </a:solidFill>
                <a:uFill>
                  <a:solidFill>
                    <a:srgbClr val="FFFFFF"/>
                  </a:solidFill>
                </a:uFill>
                <a:latin typeface="Calibri"/>
              </a:rPr>
              <a:t>   </a:t>
            </a:r>
            <a:r>
              <a:rPr lang="es-ES" sz="2800" b="0" strike="noStrike" spc="-1" dirty="0">
                <a:solidFill>
                  <a:srgbClr val="000000"/>
                </a:solidFill>
                <a:uFill>
                  <a:solidFill>
                    <a:srgbClr val="FFFFFF"/>
                  </a:solidFill>
                </a:uFill>
                <a:latin typeface="Calibri"/>
              </a:rPr>
              <a:t>Todo nuestro equipo está certificado en diferentes disciplinas: </a:t>
            </a:r>
          </a:p>
          <a:p>
            <a:pPr marL="457920" indent="-457200" algn="just">
              <a:lnSpc>
                <a:spcPct val="100000"/>
              </a:lnSpc>
              <a:buFont typeface="Wingdings" panose="05000000000000000000" pitchFamily="2" charset="2"/>
              <a:buChar char="ü"/>
            </a:pPr>
            <a:r>
              <a:rPr lang="es-ES" sz="2800" b="0" strike="noStrike" spc="-1" dirty="0">
                <a:solidFill>
                  <a:srgbClr val="000000"/>
                </a:solidFill>
                <a:uFill>
                  <a:solidFill>
                    <a:srgbClr val="FFFFFF"/>
                  </a:solidFill>
                </a:uFill>
                <a:latin typeface="Calibri"/>
              </a:rPr>
              <a:t>monitores de ocio y tiempo libre,</a:t>
            </a:r>
          </a:p>
          <a:p>
            <a:pPr marL="457920" indent="-457200" algn="just">
              <a:lnSpc>
                <a:spcPct val="100000"/>
              </a:lnSpc>
              <a:buFont typeface="Wingdings" panose="05000000000000000000" pitchFamily="2" charset="2"/>
              <a:buChar char="ü"/>
            </a:pPr>
            <a:r>
              <a:rPr lang="es-ES" sz="2800" b="0" strike="noStrike" spc="-1" dirty="0">
                <a:solidFill>
                  <a:srgbClr val="000000"/>
                </a:solidFill>
                <a:uFill>
                  <a:solidFill>
                    <a:srgbClr val="FFFFFF"/>
                  </a:solidFill>
                </a:uFill>
                <a:latin typeface="Calibri"/>
              </a:rPr>
              <a:t>técnicos superiores en comunicación audiovisual,</a:t>
            </a:r>
          </a:p>
          <a:p>
            <a:pPr marL="457920" indent="-457200" algn="just">
              <a:lnSpc>
                <a:spcPct val="100000"/>
              </a:lnSpc>
              <a:buFont typeface="Wingdings" panose="05000000000000000000" pitchFamily="2" charset="2"/>
              <a:buChar char="ü"/>
            </a:pPr>
            <a:r>
              <a:rPr lang="es-ES" sz="2800" b="0" strike="noStrike" spc="-1" dirty="0">
                <a:solidFill>
                  <a:srgbClr val="000000"/>
                </a:solidFill>
                <a:uFill>
                  <a:solidFill>
                    <a:srgbClr val="FFFFFF"/>
                  </a:solidFill>
                </a:uFill>
                <a:latin typeface="Calibri"/>
              </a:rPr>
              <a:t>pedagoga, psicopedagoga, educación física y deportes. </a:t>
            </a:r>
            <a:endParaRPr lang="es-ES" sz="1800" b="0" strike="noStrike" spc="-1" dirty="0">
              <a:solidFill>
                <a:srgbClr val="000000"/>
              </a:solidFill>
              <a:uFill>
                <a:solidFill>
                  <a:srgbClr val="FFFFFF"/>
                </a:solidFill>
              </a:uFill>
              <a:latin typeface="Arial"/>
            </a:endParaRPr>
          </a:p>
          <a:p>
            <a:pPr marL="228600" indent="-227880" algn="just">
              <a:lnSpc>
                <a:spcPct val="100000"/>
              </a:lnSpc>
            </a:pPr>
            <a:endParaRPr lang="es-ES" sz="1800" b="0" strike="noStrike" spc="-1" dirty="0">
              <a:solidFill>
                <a:srgbClr val="000000"/>
              </a:solidFill>
              <a:uFill>
                <a:solidFill>
                  <a:srgbClr val="FFFFFF"/>
                </a:solidFill>
              </a:uFill>
              <a:latin typeface="Arial"/>
            </a:endParaRPr>
          </a:p>
          <a:p>
            <a:pPr marL="720" algn="just">
              <a:lnSpc>
                <a:spcPct val="100000"/>
              </a:lnSpc>
              <a:buClr>
                <a:srgbClr val="000000"/>
              </a:buClr>
            </a:pPr>
            <a:r>
              <a:rPr lang="es-ES" sz="2800" b="0" strike="noStrike" spc="-1" dirty="0">
                <a:solidFill>
                  <a:srgbClr val="000000"/>
                </a:solidFill>
                <a:uFill>
                  <a:solidFill>
                    <a:srgbClr val="FFFFFF"/>
                  </a:solidFill>
                </a:uFill>
                <a:latin typeface="Calibri"/>
              </a:rPr>
              <a:t> </a:t>
            </a:r>
            <a:endParaRPr lang="es-ES" sz="1800" b="0" strike="noStrike" spc="-1" dirty="0">
              <a:solidFill>
                <a:srgbClr val="000000"/>
              </a:solidFill>
              <a:uFill>
                <a:solidFill>
                  <a:srgbClr val="FFFFFF"/>
                </a:solidFill>
              </a:uFill>
              <a:latin typeface="Arial"/>
            </a:endParaRPr>
          </a:p>
          <a:p>
            <a:pPr marL="228600" indent="-227880" algn="ctr">
              <a:lnSpc>
                <a:spcPct val="100000"/>
              </a:lnSpc>
            </a:pPr>
            <a:endParaRPr lang="es-ES" sz="1800" b="0" strike="noStrike" spc="-1" dirty="0">
              <a:solidFill>
                <a:srgbClr val="000000"/>
              </a:solidFill>
              <a:uFill>
                <a:solidFill>
                  <a:srgbClr val="FFFFFF"/>
                </a:solidFill>
              </a:uFill>
              <a:latin typeface="Arial"/>
            </a:endParaRPr>
          </a:p>
        </p:txBody>
      </p:sp>
      <p:pic>
        <p:nvPicPr>
          <p:cNvPr id="205" name="Picture 4"/>
          <p:cNvPicPr/>
          <p:nvPr/>
        </p:nvPicPr>
        <p:blipFill>
          <a:blip r:embed="rId2"/>
          <a:stretch/>
        </p:blipFill>
        <p:spPr>
          <a:xfrm>
            <a:off x="819000" y="369720"/>
            <a:ext cx="805680" cy="947160"/>
          </a:xfrm>
          <a:prstGeom prst="rect">
            <a:avLst/>
          </a:prstGeom>
          <a:ln w="9360">
            <a:noFill/>
          </a:ln>
        </p:spPr>
      </p:pic>
      <p:sp>
        <p:nvSpPr>
          <p:cNvPr id="206" name="CustomShape 3"/>
          <p:cNvSpPr/>
          <p:nvPr/>
        </p:nvSpPr>
        <p:spPr>
          <a:xfrm>
            <a:off x="771840" y="1971360"/>
            <a:ext cx="7662600" cy="820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08"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09" name="Picture 4"/>
          <p:cNvPicPr/>
          <p:nvPr/>
        </p:nvPicPr>
        <p:blipFill>
          <a:blip r:embed="rId2"/>
          <a:stretch/>
        </p:blipFill>
        <p:spPr>
          <a:xfrm>
            <a:off x="819000" y="369720"/>
            <a:ext cx="805680" cy="947160"/>
          </a:xfrm>
          <a:prstGeom prst="rect">
            <a:avLst/>
          </a:prstGeom>
          <a:ln w="9360">
            <a:noFill/>
          </a:ln>
        </p:spPr>
      </p:pic>
      <p:sp>
        <p:nvSpPr>
          <p:cNvPr id="210" name="CustomShape 3"/>
          <p:cNvSpPr/>
          <p:nvPr/>
        </p:nvSpPr>
        <p:spPr>
          <a:xfrm rot="21382800">
            <a:off x="768960" y="1971000"/>
            <a:ext cx="7662600" cy="820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211" name="CustomShape 4"/>
          <p:cNvSpPr/>
          <p:nvPr/>
        </p:nvSpPr>
        <p:spPr>
          <a:xfrm>
            <a:off x="806760" y="2545920"/>
            <a:ext cx="7269480" cy="365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dirty="0">
              <a:solidFill>
                <a:srgbClr val="000000"/>
              </a:solidFill>
              <a:uFill>
                <a:solidFill>
                  <a:srgbClr val="FFFFFF"/>
                </a:solidFill>
              </a:uFill>
              <a:latin typeface="Arial"/>
            </a:endParaRPr>
          </a:p>
          <a:p>
            <a:pPr marL="286110" indent="-285750" algn="just">
              <a:lnSpc>
                <a:spcPct val="100000"/>
              </a:lnSpc>
              <a:buClr>
                <a:srgbClr val="000000"/>
              </a:buClr>
              <a:buFont typeface="Arial" panose="020B0604020202020204" pitchFamily="34" charset="0"/>
              <a:buChar char="•"/>
            </a:pPr>
            <a:r>
              <a:rPr lang="es-ES" sz="1800" b="0" strike="noStrike" spc="-1" dirty="0">
                <a:solidFill>
                  <a:srgbClr val="000000"/>
                </a:solidFill>
                <a:uFill>
                  <a:solidFill>
                    <a:srgbClr val="FFFFFF"/>
                  </a:solidFill>
                </a:uFill>
                <a:latin typeface="Arial"/>
                <a:ea typeface="DejaVu Sans"/>
              </a:rPr>
              <a:t>Gestión de calidad.</a:t>
            </a:r>
            <a:endParaRPr lang="es-ES" sz="1800" b="0" strike="noStrike" spc="-1" dirty="0">
              <a:solidFill>
                <a:srgbClr val="000000"/>
              </a:solidFill>
              <a:uFill>
                <a:solidFill>
                  <a:srgbClr val="FFFFFF"/>
                </a:solidFill>
              </a:uFill>
              <a:latin typeface="Arial"/>
            </a:endParaRPr>
          </a:p>
          <a:p>
            <a:pPr marL="286110" indent="-285750" algn="just">
              <a:lnSpc>
                <a:spcPct val="100000"/>
              </a:lnSpc>
              <a:buClr>
                <a:srgbClr val="000000"/>
              </a:buClr>
              <a:buFont typeface="Arial" panose="020B0604020202020204" pitchFamily="34" charset="0"/>
              <a:buChar char="•"/>
            </a:pPr>
            <a:r>
              <a:rPr lang="es-ES" sz="1800" b="0" strike="noStrike" spc="-1" dirty="0">
                <a:solidFill>
                  <a:srgbClr val="000000"/>
                </a:solidFill>
                <a:uFill>
                  <a:solidFill>
                    <a:srgbClr val="FFFFFF"/>
                  </a:solidFill>
                </a:uFill>
                <a:latin typeface="Arial"/>
                <a:ea typeface="DejaVu Sans"/>
              </a:rPr>
              <a:t>Trabajo social en la red.</a:t>
            </a:r>
            <a:endParaRPr lang="es-ES" spc="-1" dirty="0">
              <a:solidFill>
                <a:srgbClr val="000000"/>
              </a:solidFill>
              <a:uFill>
                <a:solidFill>
                  <a:srgbClr val="FFFFFF"/>
                </a:solidFill>
              </a:uFill>
              <a:latin typeface="Arial"/>
            </a:endParaRPr>
          </a:p>
          <a:p>
            <a:pPr marL="286110" indent="-285750" algn="just">
              <a:lnSpc>
                <a:spcPct val="100000"/>
              </a:lnSpc>
              <a:buClr>
                <a:srgbClr val="000000"/>
              </a:buClr>
              <a:buFont typeface="Arial" panose="020B0604020202020204" pitchFamily="34" charset="0"/>
              <a:buChar char="•"/>
            </a:pPr>
            <a:r>
              <a:rPr lang="es-ES" sz="1800" b="0" strike="noStrike" spc="-1" dirty="0">
                <a:solidFill>
                  <a:srgbClr val="000000"/>
                </a:solidFill>
                <a:uFill>
                  <a:solidFill>
                    <a:srgbClr val="FFFFFF"/>
                  </a:solidFill>
                </a:uFill>
                <a:latin typeface="Arial"/>
                <a:ea typeface="DejaVu Sans"/>
              </a:rPr>
              <a:t>Igualdad de género en el tiempo libre.</a:t>
            </a:r>
          </a:p>
          <a:p>
            <a:pPr marL="286110" indent="-285750" algn="just">
              <a:lnSpc>
                <a:spcPct val="100000"/>
              </a:lnSpc>
              <a:buClr>
                <a:srgbClr val="000000"/>
              </a:buClr>
              <a:buFont typeface="Arial" panose="020B0604020202020204" pitchFamily="34" charset="0"/>
              <a:buChar char="•"/>
            </a:pPr>
            <a:r>
              <a:rPr lang="es-ES" spc="-1" dirty="0">
                <a:solidFill>
                  <a:srgbClr val="000000"/>
                </a:solidFill>
                <a:uFill>
                  <a:solidFill>
                    <a:srgbClr val="FFFFFF"/>
                  </a:solidFill>
                </a:uFill>
                <a:latin typeface="Arial"/>
                <a:ea typeface="DejaVu Sans"/>
              </a:rPr>
              <a:t>Atención pandemia </a:t>
            </a:r>
            <a:r>
              <a:rPr lang="es-ES" spc="-1" dirty="0" err="1">
                <a:solidFill>
                  <a:srgbClr val="000000"/>
                </a:solidFill>
                <a:uFill>
                  <a:solidFill>
                    <a:srgbClr val="FFFFFF"/>
                  </a:solidFill>
                </a:uFill>
                <a:latin typeface="Arial"/>
                <a:ea typeface="DejaVu Sans"/>
              </a:rPr>
              <a:t>Covid</a:t>
            </a:r>
            <a:r>
              <a:rPr lang="es-ES" spc="-1" dirty="0">
                <a:solidFill>
                  <a:srgbClr val="000000"/>
                </a:solidFill>
                <a:uFill>
                  <a:solidFill>
                    <a:srgbClr val="FFFFFF"/>
                  </a:solidFill>
                </a:uFill>
                <a:latin typeface="Arial"/>
                <a:ea typeface="DejaVu Sans"/>
              </a:rPr>
              <a:t> 19. Medidas de aplicación institucional.</a:t>
            </a:r>
          </a:p>
          <a:p>
            <a:pPr marL="286110" indent="-285750" algn="just">
              <a:lnSpc>
                <a:spcPct val="100000"/>
              </a:lnSpc>
              <a:buClr>
                <a:srgbClr val="000000"/>
              </a:buClr>
              <a:buFont typeface="Arial" panose="020B0604020202020204" pitchFamily="34" charset="0"/>
              <a:buChar char="•"/>
            </a:pPr>
            <a:r>
              <a:rPr lang="es-ES" spc="-1" dirty="0">
                <a:solidFill>
                  <a:srgbClr val="000000"/>
                </a:solidFill>
                <a:uFill>
                  <a:solidFill>
                    <a:srgbClr val="FFFFFF"/>
                  </a:solidFill>
                </a:uFill>
                <a:latin typeface="Arial"/>
                <a:ea typeface="DejaVu Sans"/>
              </a:rPr>
              <a:t>Ley orgánica de protección de datos.</a:t>
            </a:r>
          </a:p>
          <a:p>
            <a:pPr marL="286110" indent="-285750" algn="just">
              <a:lnSpc>
                <a:spcPct val="100000"/>
              </a:lnSpc>
              <a:buClr>
                <a:srgbClr val="000000"/>
              </a:buClr>
              <a:buFont typeface="Arial" panose="020B0604020202020204" pitchFamily="34" charset="0"/>
              <a:buChar char="•"/>
            </a:pPr>
            <a:endParaRPr lang="es-ES" sz="1800" b="0" strike="noStrike" spc="-1" dirty="0">
              <a:solidFill>
                <a:srgbClr val="000000"/>
              </a:solidFill>
              <a:uFill>
                <a:solidFill>
                  <a:srgbClr val="FFFFFF"/>
                </a:solidFill>
              </a:uFill>
              <a:latin typeface="Arial"/>
              <a:ea typeface="DejaVu Sans"/>
            </a:endParaRPr>
          </a:p>
          <a:p>
            <a:pPr marL="216000" indent="-215640" algn="just">
              <a:lnSpc>
                <a:spcPct val="100000"/>
              </a:lnSpc>
              <a:buClr>
                <a:srgbClr val="000000"/>
              </a:buClr>
              <a:buFont typeface="StarSymbol"/>
              <a:buChar char="-"/>
            </a:pPr>
            <a:endParaRPr lang="es-ES" sz="1800" b="0" strike="noStrike" spc="-1" dirty="0">
              <a:solidFill>
                <a:srgbClr val="000000"/>
              </a:solidFill>
              <a:uFill>
                <a:solidFill>
                  <a:srgbClr val="FFFFFF"/>
                </a:solidFill>
              </a:uFill>
              <a:latin typeface="Arial"/>
            </a:endParaRPr>
          </a:p>
          <a:p>
            <a:pPr marL="216000" indent="-215640" algn="just">
              <a:lnSpc>
                <a:spcPct val="100000"/>
              </a:lnSpc>
              <a:buClr>
                <a:srgbClr val="000000"/>
              </a:buClr>
              <a:buFont typeface="StarSymbol"/>
              <a:buChar char="-"/>
            </a:pPr>
            <a:r>
              <a:rPr lang="es-ES" sz="1800" b="0" strike="noStrike" spc="-1" dirty="0">
                <a:solidFill>
                  <a:srgbClr val="000000"/>
                </a:solidFill>
                <a:uFill>
                  <a:solidFill>
                    <a:srgbClr val="FFFFFF"/>
                  </a:solidFill>
                </a:uFill>
                <a:latin typeface="Arial"/>
                <a:ea typeface="DejaVu Sans"/>
              </a:rPr>
              <a:t> Dadas las condiciones sanitarias no pudimos cumplir el resto del plan de formación anual 2020.</a:t>
            </a:r>
            <a:endParaRPr lang="es-ES" sz="1800" b="0" strike="noStrike" spc="-1" dirty="0">
              <a:solidFill>
                <a:srgbClr val="000000"/>
              </a:solidFill>
              <a:uFill>
                <a:solidFill>
                  <a:srgbClr val="FFFFFF"/>
                </a:solidFill>
              </a:uFill>
              <a:latin typeface="Arial"/>
            </a:endParaRPr>
          </a:p>
        </p:txBody>
      </p:sp>
      <p:sp>
        <p:nvSpPr>
          <p:cNvPr id="212" name="CustomShape 5"/>
          <p:cNvSpPr/>
          <p:nvPr/>
        </p:nvSpPr>
        <p:spPr>
          <a:xfrm>
            <a:off x="2106720" y="1972080"/>
            <a:ext cx="5351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0" strike="noStrike" spc="-1">
                <a:solidFill>
                  <a:srgbClr val="000000"/>
                </a:solidFill>
                <a:uFill>
                  <a:solidFill>
                    <a:srgbClr val="FFFFFF"/>
                  </a:solidFill>
                </a:uFill>
                <a:latin typeface="Arial"/>
                <a:ea typeface="DejaVu Sans"/>
              </a:rPr>
              <a:t>Plan de formación</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a:t>
            </a:r>
            <a:r>
              <a:rPr lang="es-ES" sz="2400" b="1" strike="noStrike" spc="-1">
                <a:solidFill>
                  <a:srgbClr val="808080"/>
                </a:solidFill>
                <a:uFill>
                  <a:solidFill>
                    <a:srgbClr val="FFFFFF"/>
                  </a:solidFill>
                </a:uFill>
                <a:latin typeface="Calibri Light"/>
                <a:ea typeface="Times New Roman"/>
              </a:rPr>
              <a:t>ó</a:t>
            </a:r>
            <a:r>
              <a:rPr lang="es-ES" sz="2400" b="1" strike="noStrike" spc="-1">
                <a:solidFill>
                  <a:srgbClr val="808080"/>
                </a:solidFill>
                <a:uFill>
                  <a:solidFill>
                    <a:srgbClr val="FFFFFF"/>
                  </a:solidFill>
                </a:uFill>
                <a:latin typeface="Mistral"/>
                <a:ea typeface="Times New Roman"/>
              </a:rPr>
              <a:t>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a:t>
            </a:r>
            <a:r>
              <a:rPr lang="es-ES" sz="2400" b="0" strike="noStrike" spc="-1">
                <a:solidFill>
                  <a:srgbClr val="0066FF"/>
                </a:solidFill>
                <a:uFill>
                  <a:solidFill>
                    <a:srgbClr val="FFFFFF"/>
                  </a:solidFill>
                </a:uFill>
                <a:latin typeface="Calibri Light"/>
                <a:ea typeface="Times New Roman"/>
              </a:rPr>
              <a:t>ó</a:t>
            </a:r>
            <a:r>
              <a:rPr lang="es-ES" sz="2400" b="0" strike="noStrike" spc="-1">
                <a:solidFill>
                  <a:srgbClr val="0066FF"/>
                </a:solidFill>
                <a:uFill>
                  <a:solidFill>
                    <a:srgbClr val="FFFFFF"/>
                  </a:solidFill>
                </a:uFill>
                <a:latin typeface="Mistral"/>
                <a:ea typeface="Times New Roman"/>
              </a:rPr>
              <a:t>n a la dependencia</a:t>
            </a:r>
            <a:endParaRPr lang="es-ES" sz="1800" b="0" strike="noStrike" spc="-1">
              <a:solidFill>
                <a:srgbClr val="000000"/>
              </a:solidFill>
              <a:uFill>
                <a:solidFill>
                  <a:srgbClr val="FFFFFF"/>
                </a:solidFill>
              </a:uFill>
              <a:latin typeface="Arial"/>
            </a:endParaRPr>
          </a:p>
        </p:txBody>
      </p:sp>
      <p:sp>
        <p:nvSpPr>
          <p:cNvPr id="214" name="CustomShape 2"/>
          <p:cNvSpPr/>
          <p:nvPr/>
        </p:nvSpPr>
        <p:spPr>
          <a:xfrm>
            <a:off x="628560" y="1825560"/>
            <a:ext cx="384804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sp>
        <p:nvSpPr>
          <p:cNvPr id="215" name="CustomShape 3"/>
          <p:cNvSpPr/>
          <p:nvPr/>
        </p:nvSpPr>
        <p:spPr>
          <a:xfrm>
            <a:off x="4752000" y="2232000"/>
            <a:ext cx="3848040" cy="4350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50000"/>
              </a:lnSpc>
            </a:pPr>
            <a:r>
              <a:rPr lang="es-ES" sz="1600" b="1" strike="noStrike" spc="-1">
                <a:solidFill>
                  <a:srgbClr val="000000"/>
                </a:solidFill>
                <a:uFill>
                  <a:solidFill>
                    <a:srgbClr val="FFFFFF"/>
                  </a:solidFill>
                </a:uFill>
                <a:latin typeface="Arial"/>
              </a:rPr>
              <a:t>Programa Proinfancia</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Aula Abierta</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Programa “Juntos es mejor” Aula Virtual</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Centro Abierto</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Estudio Asistido</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Refuerzo individualizado.</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Atención psicoterapéutica.</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Colonias Urbanas</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Logopedia</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Psicomotricidad</a:t>
            </a:r>
            <a:endParaRPr lang="es-ES" sz="1800" b="0" strike="noStrike" spc="-1">
              <a:solidFill>
                <a:srgbClr val="000000"/>
              </a:solidFill>
              <a:uFill>
                <a:solidFill>
                  <a:srgbClr val="FFFFFF"/>
                </a:solidFill>
              </a:uFill>
              <a:latin typeface="Arial"/>
            </a:endParaRPr>
          </a:p>
        </p:txBody>
      </p:sp>
      <p:sp>
        <p:nvSpPr>
          <p:cNvPr id="216" name="CustomShape 4"/>
          <p:cNvSpPr/>
          <p:nvPr/>
        </p:nvSpPr>
        <p:spPr>
          <a:xfrm>
            <a:off x="864000" y="2664000"/>
            <a:ext cx="2879640" cy="576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pic>
        <p:nvPicPr>
          <p:cNvPr id="217" name="Picture 4"/>
          <p:cNvPicPr/>
          <p:nvPr/>
        </p:nvPicPr>
        <p:blipFill>
          <a:blip r:embed="rId2"/>
          <a:stretch/>
        </p:blipFill>
        <p:spPr>
          <a:xfrm>
            <a:off x="1008000" y="458640"/>
            <a:ext cx="957240" cy="1125000"/>
          </a:xfrm>
          <a:prstGeom prst="rect">
            <a:avLst/>
          </a:prstGeom>
          <a:ln w="9360">
            <a:noFill/>
          </a:ln>
        </p:spPr>
      </p:pic>
      <p:sp>
        <p:nvSpPr>
          <p:cNvPr id="218" name="CustomShape 5"/>
          <p:cNvSpPr/>
          <p:nvPr/>
        </p:nvSpPr>
        <p:spPr>
          <a:xfrm>
            <a:off x="792000" y="2232000"/>
            <a:ext cx="3311640" cy="41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Ocio dinámico</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Ocio Esplai</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Ocio Alternativo</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Ocio Escuelas Estacionales</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Amiteca Estimulación Multisensorial</a:t>
            </a:r>
            <a:endParaRPr lang="es-ES" sz="1800" b="0" strike="noStrike" spc="-1">
              <a:solidFill>
                <a:srgbClr val="000000"/>
              </a:solidFill>
              <a:uFill>
                <a:solidFill>
                  <a:srgbClr val="FFFFFF"/>
                </a:solidFill>
              </a:uFill>
              <a:latin typeface="Arial"/>
            </a:endParaRPr>
          </a:p>
          <a:p>
            <a:pPr marL="216000" indent="-215640">
              <a:lnSpc>
                <a:spcPct val="150000"/>
              </a:lnSpc>
              <a:buClr>
                <a:srgbClr val="000000"/>
              </a:buClr>
              <a:buSzPct val="45000"/>
              <a:buFont typeface="Wingdings" charset="2"/>
              <a:buChar char=""/>
            </a:pPr>
            <a:r>
              <a:rPr lang="es-ES" sz="1600" b="1" strike="noStrike" spc="-1">
                <a:solidFill>
                  <a:srgbClr val="000000"/>
                </a:solidFill>
                <a:uFill>
                  <a:solidFill>
                    <a:srgbClr val="FFFFFF"/>
                  </a:solidFill>
                </a:uFill>
                <a:latin typeface="Arial"/>
              </a:rPr>
              <a:t>Campamentos</a:t>
            </a:r>
            <a:endParaRPr lang="es-ES" sz="1800" b="0" strike="noStrike" spc="-1">
              <a:solidFill>
                <a:srgbClr val="000000"/>
              </a:solidFill>
              <a:uFill>
                <a:solidFill>
                  <a:srgbClr val="FFFFFF"/>
                </a:solidFill>
              </a:uFill>
              <a:latin typeface="Arial"/>
            </a:endParaRPr>
          </a:p>
        </p:txBody>
      </p:sp>
      <p:sp>
        <p:nvSpPr>
          <p:cNvPr id="219" name="CustomShape 6"/>
          <p:cNvSpPr/>
          <p:nvPr/>
        </p:nvSpPr>
        <p:spPr>
          <a:xfrm>
            <a:off x="1152000" y="1825560"/>
            <a:ext cx="2951640" cy="32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600" b="1" strike="noStrike" spc="-1">
                <a:solidFill>
                  <a:srgbClr val="000000"/>
                </a:solidFill>
                <a:uFill>
                  <a:solidFill>
                    <a:srgbClr val="FFFFFF"/>
                  </a:solidFill>
                </a:uFill>
                <a:latin typeface="Arial"/>
              </a:rPr>
              <a:t>SERVICIOS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628560" y="365040"/>
            <a:ext cx="7886160" cy="1324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s-ES" sz="4400" b="0" strike="noStrike" spc="-1">
                <a:solidFill>
                  <a:srgbClr val="000000"/>
                </a:solidFill>
                <a:uFill>
                  <a:solidFill>
                    <a:srgbClr val="FFFFFF"/>
                  </a:solidFill>
                </a:uFill>
                <a:latin typeface="Calibri Light"/>
              </a:rPr>
              <a:t> </a:t>
            </a:r>
            <a:r>
              <a:rPr lang="es-ES" sz="2400" b="1" strike="noStrike" spc="-1">
                <a:solidFill>
                  <a:srgbClr val="808080"/>
                </a:solidFill>
                <a:uFill>
                  <a:solidFill>
                    <a:srgbClr val="FFFFFF"/>
                  </a:solidFill>
                </a:uFill>
                <a:latin typeface="Mistral"/>
                <a:ea typeface="Times New Roman"/>
              </a:rPr>
              <a:t>asociación </a:t>
            </a:r>
            <a:r>
              <a:rPr lang="es-ES" sz="2400" b="1" strike="noStrike" spc="-1">
                <a:solidFill>
                  <a:srgbClr val="000066"/>
                </a:solidFill>
                <a:uFill>
                  <a:solidFill>
                    <a:srgbClr val="FFFFFF"/>
                  </a:solidFill>
                </a:uFill>
                <a:latin typeface="Mistral"/>
                <a:ea typeface="Times New Roman"/>
              </a:rPr>
              <a:t>amiticia</a:t>
            </a:r>
            <a:r>
              <a:rPr lang="es-ES" sz="2400" b="0" strike="noStrike" spc="-1">
                <a:solidFill>
                  <a:srgbClr val="0066FF"/>
                </a:solidFill>
                <a:uFill>
                  <a:solidFill>
                    <a:srgbClr val="FFFFFF"/>
                  </a:solidFill>
                </a:uFill>
                <a:latin typeface="Mistral"/>
                <a:ea typeface="Times New Roman"/>
              </a:rPr>
              <a:t>                                                                       red de servicios de atención a la dependencia</a:t>
            </a:r>
            <a:endParaRPr lang="es-ES" sz="1800" b="0" strike="noStrike" spc="-1">
              <a:solidFill>
                <a:srgbClr val="000000"/>
              </a:solidFill>
              <a:uFill>
                <a:solidFill>
                  <a:srgbClr val="FFFFFF"/>
                </a:solidFill>
              </a:uFill>
              <a:latin typeface="Arial"/>
            </a:endParaRPr>
          </a:p>
        </p:txBody>
      </p:sp>
      <p:sp>
        <p:nvSpPr>
          <p:cNvPr id="221" name="CustomShape 2"/>
          <p:cNvSpPr/>
          <p:nvPr/>
        </p:nvSpPr>
        <p:spPr>
          <a:xfrm>
            <a:off x="628560" y="1825560"/>
            <a:ext cx="7886160" cy="435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28600" indent="-227880" algn="ctr">
              <a:lnSpc>
                <a:spcPct val="100000"/>
              </a:lnSpc>
            </a:pPr>
            <a:endParaRPr lang="es-ES" sz="1800" b="0" strike="noStrike" spc="-1">
              <a:solidFill>
                <a:srgbClr val="000000"/>
              </a:solidFill>
              <a:uFill>
                <a:solidFill>
                  <a:srgbClr val="FFFFFF"/>
                </a:solidFill>
              </a:uFill>
              <a:latin typeface="Arial"/>
            </a:endParaRPr>
          </a:p>
          <a:p>
            <a:pPr marL="228600" indent="-227880" algn="ctr">
              <a:lnSpc>
                <a:spcPct val="100000"/>
              </a:lnSpc>
            </a:pPr>
            <a:endParaRPr lang="es-ES" sz="1800" b="0" strike="noStrike" spc="-1">
              <a:solidFill>
                <a:srgbClr val="000000"/>
              </a:solidFill>
              <a:uFill>
                <a:solidFill>
                  <a:srgbClr val="FFFFFF"/>
                </a:solidFill>
              </a:uFill>
              <a:latin typeface="Arial"/>
            </a:endParaRPr>
          </a:p>
        </p:txBody>
      </p:sp>
      <p:pic>
        <p:nvPicPr>
          <p:cNvPr id="222" name="Picture 4"/>
          <p:cNvPicPr/>
          <p:nvPr/>
        </p:nvPicPr>
        <p:blipFill>
          <a:blip r:embed="rId2"/>
          <a:stretch/>
        </p:blipFill>
        <p:spPr>
          <a:xfrm>
            <a:off x="819000" y="369720"/>
            <a:ext cx="805680" cy="947160"/>
          </a:xfrm>
          <a:prstGeom prst="rect">
            <a:avLst/>
          </a:prstGeom>
          <a:ln w="9360">
            <a:noFill/>
          </a:ln>
        </p:spPr>
      </p:pic>
      <p:sp>
        <p:nvSpPr>
          <p:cNvPr id="223" name="CustomShape 3"/>
          <p:cNvSpPr/>
          <p:nvPr/>
        </p:nvSpPr>
        <p:spPr>
          <a:xfrm>
            <a:off x="486720" y="2163600"/>
            <a:ext cx="8061120" cy="3010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b="1" strike="noStrike" spc="-1">
                <a:solidFill>
                  <a:srgbClr val="000000"/>
                </a:solidFill>
                <a:uFill>
                  <a:solidFill>
                    <a:srgbClr val="FFFFFF"/>
                  </a:solidFill>
                </a:uFill>
                <a:latin typeface="Arial"/>
                <a:ea typeface="DejaVu Sans"/>
              </a:rPr>
              <a:t>Ocio Dinámico:</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Nuestro objetivo esencial, es proveer a nuestros usuarios/as con discapacidad  de:</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1.  Objetivos educativos dentro del área de tiempo libre.</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2.  Obtención de aprendizajes que les faciliten un proceso de integración social óptimo.</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3.   Actividades enmarcadas en el área de la educación ambiental.</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4.  Disponer de  un espacio de bienestar en donde la diferencia sea una oportunidad para los vínculos sociales con una emocionalidad fortalecida y una estima personal adecuada.</a:t>
            </a:r>
            <a:endParaRPr lang="es-ES" sz="1800" b="0" strike="noStrike" spc="-1">
              <a:solidFill>
                <a:srgbClr val="000000"/>
              </a:solidFill>
              <a:uFill>
                <a:solidFill>
                  <a:srgbClr val="FFFFFF"/>
                </a:solidFill>
              </a:uFill>
              <a:latin typeface="Arial"/>
            </a:endParaRPr>
          </a:p>
          <a:p>
            <a:pPr algn="just">
              <a:lnSpc>
                <a:spcPct val="100000"/>
              </a:lnSpc>
            </a:pPr>
            <a:r>
              <a:rPr lang="es-ES" sz="1600" b="0" strike="noStrike" spc="-1">
                <a:solidFill>
                  <a:srgbClr val="000000"/>
                </a:solidFill>
                <a:uFill>
                  <a:solidFill>
                    <a:srgbClr val="FFFFFF"/>
                  </a:solidFill>
                </a:uFill>
                <a:latin typeface="Arial"/>
                <a:ea typeface="DejaVu Sans"/>
              </a:rPr>
              <a:t>5. Proveer de un respiro familiar y conciliación laboral a las familias.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4542</TotalTime>
  <Words>2512</Words>
  <Application>Microsoft Office PowerPoint</Application>
  <PresentationFormat>Presentación en pantalla (4:3)</PresentationFormat>
  <Paragraphs>292</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33</vt:i4>
      </vt:variant>
    </vt:vector>
  </HeadingPairs>
  <TitlesOfParts>
    <vt:vector size="46" baseType="lpstr">
      <vt:lpstr>Arial</vt:lpstr>
      <vt:lpstr>Calibri</vt:lpstr>
      <vt:lpstr>Calibri Light</vt:lpstr>
      <vt:lpstr>Mistral</vt:lpstr>
      <vt:lpstr>StarSymbol</vt:lpstr>
      <vt:lpstr>Swis721 BdRnd BT</vt:lpstr>
      <vt:lpstr>Symbol</vt:lpstr>
      <vt:lpstr>Wingdings</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Subvenciones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María Fernández</dc:creator>
  <dc:description/>
  <cp:lastModifiedBy>Ami 01</cp:lastModifiedBy>
  <cp:revision>238</cp:revision>
  <dcterms:created xsi:type="dcterms:W3CDTF">2015-07-15T20:10:42Z</dcterms:created>
  <dcterms:modified xsi:type="dcterms:W3CDTF">2021-04-06T12:58:52Z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33</vt:i4>
  </property>
</Properties>
</file>